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1073" r:id="rId2"/>
    <p:sldId id="1065" r:id="rId3"/>
    <p:sldId id="1061" r:id="rId4"/>
    <p:sldId id="1071" r:id="rId5"/>
    <p:sldId id="1060" r:id="rId6"/>
    <p:sldId id="1070" r:id="rId7"/>
    <p:sldId id="1062" r:id="rId8"/>
    <p:sldId id="966" r:id="rId9"/>
    <p:sldId id="1013" r:id="rId10"/>
    <p:sldId id="967" r:id="rId11"/>
    <p:sldId id="968" r:id="rId12"/>
    <p:sldId id="1014" r:id="rId13"/>
    <p:sldId id="1015" r:id="rId14"/>
    <p:sldId id="1016" r:id="rId15"/>
    <p:sldId id="1017" r:id="rId16"/>
    <p:sldId id="1019" r:id="rId17"/>
    <p:sldId id="1018" r:id="rId18"/>
    <p:sldId id="1020" r:id="rId19"/>
    <p:sldId id="1021" r:id="rId20"/>
    <p:sldId id="1022" r:id="rId21"/>
    <p:sldId id="1023" r:id="rId22"/>
    <p:sldId id="1024" r:id="rId23"/>
    <p:sldId id="1025" r:id="rId24"/>
    <p:sldId id="1026" r:id="rId25"/>
    <p:sldId id="1074" r:id="rId26"/>
    <p:sldId id="1027" r:id="rId27"/>
    <p:sldId id="1063" r:id="rId28"/>
    <p:sldId id="1028" r:id="rId29"/>
    <p:sldId id="1029" r:id="rId30"/>
    <p:sldId id="1030" r:id="rId31"/>
    <p:sldId id="1031" r:id="rId32"/>
    <p:sldId id="1032" r:id="rId33"/>
    <p:sldId id="1033" r:id="rId34"/>
    <p:sldId id="1034" r:id="rId35"/>
    <p:sldId id="1042" r:id="rId36"/>
    <p:sldId id="1047" r:id="rId37"/>
    <p:sldId id="1048" r:id="rId38"/>
    <p:sldId id="259" r:id="rId39"/>
  </p:sldIdLst>
  <p:sldSz cx="36576000" cy="20574000"/>
  <p:notesSz cx="6858000" cy="9144000"/>
  <p:custDataLst>
    <p:tags r:id="rId42"/>
  </p:custDataLst>
  <p:defaultTextStyle>
    <a:defPPr>
      <a:defRPr lang="en-US"/>
    </a:defPPr>
    <a:lvl1pPr marL="0" algn="l" defTabSz="1371600" rtl="0" eaLnBrk="1" latinLnBrk="0" hangingPunct="1">
      <a:defRPr sz="5400" kern="1200">
        <a:solidFill>
          <a:schemeClr val="tx1"/>
        </a:solidFill>
        <a:latin typeface="+mn-lt"/>
        <a:ea typeface="+mn-ea"/>
        <a:cs typeface="+mn-cs"/>
      </a:defRPr>
    </a:lvl1pPr>
    <a:lvl2pPr marL="1371600" algn="l" defTabSz="1371600" rtl="0" eaLnBrk="1" latinLnBrk="0" hangingPunct="1">
      <a:defRPr sz="5400" kern="1200">
        <a:solidFill>
          <a:schemeClr val="tx1"/>
        </a:solidFill>
        <a:latin typeface="+mn-lt"/>
        <a:ea typeface="+mn-ea"/>
        <a:cs typeface="+mn-cs"/>
      </a:defRPr>
    </a:lvl2pPr>
    <a:lvl3pPr marL="2743200" algn="l" defTabSz="1371600" rtl="0" eaLnBrk="1" latinLnBrk="0" hangingPunct="1">
      <a:defRPr sz="5400" kern="1200">
        <a:solidFill>
          <a:schemeClr val="tx1"/>
        </a:solidFill>
        <a:latin typeface="+mn-lt"/>
        <a:ea typeface="+mn-ea"/>
        <a:cs typeface="+mn-cs"/>
      </a:defRPr>
    </a:lvl3pPr>
    <a:lvl4pPr marL="4114800" algn="l" defTabSz="1371600" rtl="0" eaLnBrk="1" latinLnBrk="0" hangingPunct="1">
      <a:defRPr sz="5400" kern="1200">
        <a:solidFill>
          <a:schemeClr val="tx1"/>
        </a:solidFill>
        <a:latin typeface="+mn-lt"/>
        <a:ea typeface="+mn-ea"/>
        <a:cs typeface="+mn-cs"/>
      </a:defRPr>
    </a:lvl4pPr>
    <a:lvl5pPr marL="5486400" algn="l" defTabSz="1371600" rtl="0" eaLnBrk="1" latinLnBrk="0" hangingPunct="1">
      <a:defRPr sz="5400" kern="1200">
        <a:solidFill>
          <a:schemeClr val="tx1"/>
        </a:solidFill>
        <a:latin typeface="+mn-lt"/>
        <a:ea typeface="+mn-ea"/>
        <a:cs typeface="+mn-cs"/>
      </a:defRPr>
    </a:lvl5pPr>
    <a:lvl6pPr marL="6858000" algn="l" defTabSz="1371600" rtl="0" eaLnBrk="1" latinLnBrk="0" hangingPunct="1">
      <a:defRPr sz="5400" kern="1200">
        <a:solidFill>
          <a:schemeClr val="tx1"/>
        </a:solidFill>
        <a:latin typeface="+mn-lt"/>
        <a:ea typeface="+mn-ea"/>
        <a:cs typeface="+mn-cs"/>
      </a:defRPr>
    </a:lvl6pPr>
    <a:lvl7pPr marL="8229600" algn="l" defTabSz="1371600" rtl="0" eaLnBrk="1" latinLnBrk="0" hangingPunct="1">
      <a:defRPr sz="5400" kern="1200">
        <a:solidFill>
          <a:schemeClr val="tx1"/>
        </a:solidFill>
        <a:latin typeface="+mn-lt"/>
        <a:ea typeface="+mn-ea"/>
        <a:cs typeface="+mn-cs"/>
      </a:defRPr>
    </a:lvl7pPr>
    <a:lvl8pPr marL="9601200" algn="l" defTabSz="1371600" rtl="0" eaLnBrk="1" latinLnBrk="0" hangingPunct="1">
      <a:defRPr sz="5400" kern="1200">
        <a:solidFill>
          <a:schemeClr val="tx1"/>
        </a:solidFill>
        <a:latin typeface="+mn-lt"/>
        <a:ea typeface="+mn-ea"/>
        <a:cs typeface="+mn-cs"/>
      </a:defRPr>
    </a:lvl8pPr>
    <a:lvl9pPr marL="10972800" algn="l" defTabSz="13716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sTL" initials="W" lastIdx="1" clrIdx="0"/>
  <p:cmAuthor id="1" name="Xue, Hui (NIH/NHLBI) [E]" initials="XH([" lastIdx="1" clrIdx="1">
    <p:extLst>
      <p:ext uri="{19B8F6BF-5375-455C-9EA6-DF929625EA0E}">
        <p15:presenceInfo xmlns:p15="http://schemas.microsoft.com/office/powerpoint/2012/main" userId="S::xueh2@nih.gov::eaa76f4b-f23c-4dea-a5a8-f897d48958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CC0000"/>
    <a:srgbClr val="5F9127"/>
    <a:srgbClr val="B0AC00"/>
    <a:srgbClr val="C0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4" autoAdjust="0"/>
    <p:restoredTop sz="88535" autoAdjust="0"/>
  </p:normalViewPr>
  <p:slideViewPr>
    <p:cSldViewPr snapToGrid="0" snapToObjects="1" showGuides="1">
      <p:cViewPr varScale="1">
        <p:scale>
          <a:sx n="49" d="100"/>
          <a:sy n="49" d="100"/>
        </p:scale>
        <p:origin x="800" y="76"/>
      </p:cViewPr>
      <p:guideLst>
        <p:guide orient="horz" pos="6480"/>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144" d="100"/>
          <a:sy n="144" d="100"/>
        </p:scale>
        <p:origin x="345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E027E-E451-41AC-B1D8-EC14F1D4148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2A39C90-3AE5-4732-8BCD-FD43550A0D14}">
      <dgm:prSet phldrT="[Text]"/>
      <dgm:spPr/>
      <dgm:t>
        <a:bodyPr/>
        <a:lstStyle/>
        <a:p>
          <a:r>
            <a:rPr lang="en-US" dirty="0"/>
            <a:t>Unsupervised Learning</a:t>
          </a:r>
        </a:p>
      </dgm:t>
    </dgm:pt>
    <dgm:pt modelId="{ECA50AA2-EBF0-4946-87B8-C33C212C3EAA}" type="parTrans" cxnId="{BC7352FC-7C44-4D3F-B060-7A5038720E05}">
      <dgm:prSet/>
      <dgm:spPr/>
      <dgm:t>
        <a:bodyPr/>
        <a:lstStyle/>
        <a:p>
          <a:endParaRPr lang="en-US"/>
        </a:p>
      </dgm:t>
    </dgm:pt>
    <dgm:pt modelId="{BA27F5E1-1638-416C-8D8D-60DDF8AB81A9}" type="sibTrans" cxnId="{BC7352FC-7C44-4D3F-B060-7A5038720E05}">
      <dgm:prSet/>
      <dgm:spPr/>
      <dgm:t>
        <a:bodyPr/>
        <a:lstStyle/>
        <a:p>
          <a:endParaRPr lang="en-US"/>
        </a:p>
      </dgm:t>
    </dgm:pt>
    <dgm:pt modelId="{D17553BF-C591-4816-8F0F-5F726F28B006}">
      <dgm:prSet phldrT="[Text]"/>
      <dgm:spPr/>
      <dgm:t>
        <a:bodyPr/>
        <a:lstStyle/>
        <a:p>
          <a:r>
            <a:rPr lang="en-US" dirty="0"/>
            <a:t>Unlabeled X</a:t>
          </a:r>
        </a:p>
      </dgm:t>
    </dgm:pt>
    <dgm:pt modelId="{FCB58DB4-CCB3-4010-8E1C-1C2A5F9C1117}" type="parTrans" cxnId="{F8B1CEDA-7C3F-4405-AD2F-D7D03C35D46A}">
      <dgm:prSet/>
      <dgm:spPr/>
      <dgm:t>
        <a:bodyPr/>
        <a:lstStyle/>
        <a:p>
          <a:endParaRPr lang="en-US"/>
        </a:p>
      </dgm:t>
    </dgm:pt>
    <dgm:pt modelId="{F1DA1122-4DAB-4AC1-A763-1FAEE98235B0}" type="sibTrans" cxnId="{F8B1CEDA-7C3F-4405-AD2F-D7D03C35D46A}">
      <dgm:prSet/>
      <dgm:spPr/>
      <dgm:t>
        <a:bodyPr/>
        <a:lstStyle/>
        <a:p>
          <a:endParaRPr lang="en-US"/>
        </a:p>
      </dgm:t>
    </dgm:pt>
    <dgm:pt modelId="{44346355-2F5F-4B89-A424-514F355235E4}">
      <dgm:prSet phldrT="[Text]"/>
      <dgm:spPr/>
      <dgm:t>
        <a:bodyPr/>
        <a:lstStyle/>
        <a:p>
          <a:r>
            <a:rPr lang="en-US" dirty="0"/>
            <a:t>Self-supervised Learning</a:t>
          </a:r>
        </a:p>
      </dgm:t>
    </dgm:pt>
    <dgm:pt modelId="{62F70FBC-BB6B-4EA0-97E3-D2DC29A525C3}" type="parTrans" cxnId="{1686F185-7C17-4B08-AFBA-DB44C391EFA9}">
      <dgm:prSet/>
      <dgm:spPr/>
      <dgm:t>
        <a:bodyPr/>
        <a:lstStyle/>
        <a:p>
          <a:endParaRPr lang="en-US"/>
        </a:p>
      </dgm:t>
    </dgm:pt>
    <dgm:pt modelId="{D2462C66-CD1D-462E-84EA-FFCCC02F4A83}" type="sibTrans" cxnId="{1686F185-7C17-4B08-AFBA-DB44C391EFA9}">
      <dgm:prSet/>
      <dgm:spPr/>
      <dgm:t>
        <a:bodyPr/>
        <a:lstStyle/>
        <a:p>
          <a:endParaRPr lang="en-US"/>
        </a:p>
      </dgm:t>
    </dgm:pt>
    <dgm:pt modelId="{76462AA3-D475-4C8D-AE73-B121812741FA}">
      <dgm:prSet phldrT="[Text]"/>
      <dgm:spPr/>
      <dgm:t>
        <a:bodyPr/>
        <a:lstStyle/>
        <a:p>
          <a:r>
            <a:rPr lang="en-US" dirty="0"/>
            <a:t>Unlabeled X</a:t>
          </a:r>
        </a:p>
      </dgm:t>
    </dgm:pt>
    <dgm:pt modelId="{86A5D1B6-B83C-47AF-AC4D-0931A054DB38}" type="parTrans" cxnId="{82A21943-FA0F-48AA-A688-B5E94DCC40D0}">
      <dgm:prSet/>
      <dgm:spPr/>
      <dgm:t>
        <a:bodyPr/>
        <a:lstStyle/>
        <a:p>
          <a:endParaRPr lang="en-US"/>
        </a:p>
      </dgm:t>
    </dgm:pt>
    <dgm:pt modelId="{DAF839B4-34B2-48B7-A142-A520E30FB077}" type="sibTrans" cxnId="{82A21943-FA0F-48AA-A688-B5E94DCC40D0}">
      <dgm:prSet/>
      <dgm:spPr/>
      <dgm:t>
        <a:bodyPr/>
        <a:lstStyle/>
        <a:p>
          <a:endParaRPr lang="en-US"/>
        </a:p>
      </dgm:t>
    </dgm:pt>
    <dgm:pt modelId="{1BED3301-C28F-45B9-994A-F07512D2B502}">
      <dgm:prSet phldrT="[Text]"/>
      <dgm:spPr/>
      <dgm:t>
        <a:bodyPr/>
        <a:lstStyle/>
        <a:p>
          <a:r>
            <a:rPr lang="en-US" dirty="0"/>
            <a:t>Generate self-supervisory signal</a:t>
          </a:r>
        </a:p>
      </dgm:t>
    </dgm:pt>
    <dgm:pt modelId="{483B7C58-B22F-4660-B4BB-6339DF8BD71E}" type="parTrans" cxnId="{E03F8CC9-770B-4E34-A64D-D398FCC44616}">
      <dgm:prSet/>
      <dgm:spPr/>
      <dgm:t>
        <a:bodyPr/>
        <a:lstStyle/>
        <a:p>
          <a:endParaRPr lang="en-US"/>
        </a:p>
      </dgm:t>
    </dgm:pt>
    <dgm:pt modelId="{6DC3E599-3896-44F4-9BD9-94363C972293}" type="sibTrans" cxnId="{E03F8CC9-770B-4E34-A64D-D398FCC44616}">
      <dgm:prSet/>
      <dgm:spPr/>
      <dgm:t>
        <a:bodyPr/>
        <a:lstStyle/>
        <a:p>
          <a:endParaRPr lang="en-US"/>
        </a:p>
      </dgm:t>
    </dgm:pt>
    <dgm:pt modelId="{8FB8E46D-F6A5-44F5-A908-A611086E5325}">
      <dgm:prSet phldrT="[Text]"/>
      <dgm:spPr/>
      <dgm:t>
        <a:bodyPr/>
        <a:lstStyle/>
        <a:p>
          <a:r>
            <a:rPr lang="en-US" dirty="0"/>
            <a:t>Supervised Learning</a:t>
          </a:r>
        </a:p>
      </dgm:t>
    </dgm:pt>
    <dgm:pt modelId="{C6917920-A452-4D4D-9A31-F983605D9E3F}" type="parTrans" cxnId="{04A7D079-DCD0-4100-9CC6-785C13C9D172}">
      <dgm:prSet/>
      <dgm:spPr/>
      <dgm:t>
        <a:bodyPr/>
        <a:lstStyle/>
        <a:p>
          <a:endParaRPr lang="en-US"/>
        </a:p>
      </dgm:t>
    </dgm:pt>
    <dgm:pt modelId="{175A7C97-1680-4021-BEEC-E07678F400EF}" type="sibTrans" cxnId="{04A7D079-DCD0-4100-9CC6-785C13C9D172}">
      <dgm:prSet/>
      <dgm:spPr/>
      <dgm:t>
        <a:bodyPr/>
        <a:lstStyle/>
        <a:p>
          <a:endParaRPr lang="en-US"/>
        </a:p>
      </dgm:t>
    </dgm:pt>
    <dgm:pt modelId="{6435A998-C0A8-4493-83B0-371C2096F3C1}">
      <dgm:prSet phldrT="[Text]"/>
      <dgm:spPr/>
      <dgm:t>
        <a:bodyPr/>
        <a:lstStyle/>
        <a:p>
          <a:r>
            <a:rPr lang="en-US" dirty="0"/>
            <a:t>Learn actions to reach the goal given an environment</a:t>
          </a:r>
        </a:p>
      </dgm:t>
    </dgm:pt>
    <dgm:pt modelId="{CDF4CA31-4B73-43B8-BBC1-D4EB9CF345A7}" type="parTrans" cxnId="{3B71C348-C058-485A-9804-461250424590}">
      <dgm:prSet/>
      <dgm:spPr/>
      <dgm:t>
        <a:bodyPr/>
        <a:lstStyle/>
        <a:p>
          <a:endParaRPr lang="en-US"/>
        </a:p>
      </dgm:t>
    </dgm:pt>
    <dgm:pt modelId="{D2851E05-8849-4625-A1C6-6CAAF5E067F6}" type="sibTrans" cxnId="{3B71C348-C058-485A-9804-461250424590}">
      <dgm:prSet/>
      <dgm:spPr/>
      <dgm:t>
        <a:bodyPr/>
        <a:lstStyle/>
        <a:p>
          <a:endParaRPr lang="en-US"/>
        </a:p>
      </dgm:t>
    </dgm:pt>
    <dgm:pt modelId="{A326ABB6-320B-4ACE-9CA2-34FC07D7CA08}">
      <dgm:prSet phldrT="[Text]"/>
      <dgm:spPr/>
      <dgm:t>
        <a:bodyPr/>
        <a:lstStyle/>
        <a:p>
          <a:r>
            <a:rPr lang="en-US" dirty="0"/>
            <a:t>Reinforcement Learning</a:t>
          </a:r>
        </a:p>
      </dgm:t>
    </dgm:pt>
    <dgm:pt modelId="{9C0B0503-CFE0-400C-9802-DA324F444518}" type="parTrans" cxnId="{8EC4EFB6-5C96-4E1D-8310-8EECCDD0043D}">
      <dgm:prSet/>
      <dgm:spPr/>
      <dgm:t>
        <a:bodyPr/>
        <a:lstStyle/>
        <a:p>
          <a:endParaRPr lang="en-US"/>
        </a:p>
      </dgm:t>
    </dgm:pt>
    <dgm:pt modelId="{DFEBB11F-86E1-4E0E-8C87-AF3311ECB080}" type="sibTrans" cxnId="{8EC4EFB6-5C96-4E1D-8310-8EECCDD0043D}">
      <dgm:prSet/>
      <dgm:spPr/>
      <dgm:t>
        <a:bodyPr/>
        <a:lstStyle/>
        <a:p>
          <a:endParaRPr lang="en-US"/>
        </a:p>
      </dgm:t>
    </dgm:pt>
    <dgm:pt modelId="{3FCA12F5-87E5-4D8B-9321-31D90D64B6AE}">
      <dgm:prSet phldrT="[Text]"/>
      <dgm:spPr/>
      <dgm:t>
        <a:bodyPr/>
        <a:lstStyle/>
        <a:p>
          <a:endParaRPr lang="en-US" dirty="0"/>
        </a:p>
      </dgm:t>
    </dgm:pt>
    <dgm:pt modelId="{A79E69E1-DA07-4567-B6BA-6F185B319DD7}" type="parTrans" cxnId="{C46354A1-5928-4A56-B96D-BF6504A91EA9}">
      <dgm:prSet/>
      <dgm:spPr/>
      <dgm:t>
        <a:bodyPr/>
        <a:lstStyle/>
        <a:p>
          <a:endParaRPr lang="en-US"/>
        </a:p>
      </dgm:t>
    </dgm:pt>
    <dgm:pt modelId="{D0EFFFD7-F920-4D6D-B6D1-90341599521F}" type="sibTrans" cxnId="{C46354A1-5928-4A56-B96D-BF6504A91EA9}">
      <dgm:prSet/>
      <dgm:spPr/>
      <dgm:t>
        <a:bodyPr/>
        <a:lstStyle/>
        <a:p>
          <a:endParaRPr lang="en-US"/>
        </a:p>
      </dgm:t>
    </dgm:pt>
    <dgm:pt modelId="{DCA7F5A1-52A0-4AA2-B84F-53A228A9CA6B}">
      <dgm:prSet phldrT="[Text]"/>
      <dgm:spPr/>
      <dgm:t>
        <a:bodyPr/>
        <a:lstStyle/>
        <a:p>
          <a:endParaRPr lang="en-US" dirty="0"/>
        </a:p>
      </dgm:t>
    </dgm:pt>
    <dgm:pt modelId="{24D3633E-4675-4D92-9743-EBF848B4546E}" type="parTrans" cxnId="{8A021990-D801-4770-870A-9F8C4479B2BF}">
      <dgm:prSet/>
      <dgm:spPr/>
      <dgm:t>
        <a:bodyPr/>
        <a:lstStyle/>
        <a:p>
          <a:endParaRPr lang="en-US"/>
        </a:p>
      </dgm:t>
    </dgm:pt>
    <dgm:pt modelId="{B9AB425D-42BD-49C2-8901-28D7DDC90FD0}" type="sibTrans" cxnId="{8A021990-D801-4770-870A-9F8C4479B2BF}">
      <dgm:prSet/>
      <dgm:spPr/>
      <dgm:t>
        <a:bodyPr/>
        <a:lstStyle/>
        <a:p>
          <a:endParaRPr lang="en-US"/>
        </a:p>
      </dgm:t>
    </dgm:pt>
    <dgm:pt modelId="{2963EC9F-F8A6-4819-BDA5-F648AB184759}">
      <dgm:prSet phldrT="[Text]"/>
      <dgm:spPr/>
      <dgm:t>
        <a:bodyPr/>
        <a:lstStyle/>
        <a:p>
          <a:endParaRPr lang="en-US" dirty="0"/>
        </a:p>
      </dgm:t>
    </dgm:pt>
    <dgm:pt modelId="{D5093824-C3CC-4B0E-B1B0-4D7BC7BC102B}" type="parTrans" cxnId="{F3143E2A-7938-4355-92C7-A12DF4CDAC0D}">
      <dgm:prSet/>
      <dgm:spPr/>
      <dgm:t>
        <a:bodyPr/>
        <a:lstStyle/>
        <a:p>
          <a:endParaRPr lang="en-US"/>
        </a:p>
      </dgm:t>
    </dgm:pt>
    <dgm:pt modelId="{E6811405-956B-4DF0-B297-6CA890B4A43F}" type="sibTrans" cxnId="{F3143E2A-7938-4355-92C7-A12DF4CDAC0D}">
      <dgm:prSet/>
      <dgm:spPr/>
      <dgm:t>
        <a:bodyPr/>
        <a:lstStyle/>
        <a:p>
          <a:endParaRPr lang="en-US"/>
        </a:p>
      </dgm:t>
    </dgm:pt>
    <dgm:pt modelId="{AA5A9CE8-05C3-4AFE-8C8F-68CC7CBB4C06}">
      <dgm:prSet phldrT="[Text]"/>
      <dgm:spPr/>
      <dgm:t>
        <a:bodyPr/>
        <a:lstStyle/>
        <a:p>
          <a:endParaRPr lang="en-US" dirty="0"/>
        </a:p>
      </dgm:t>
    </dgm:pt>
    <dgm:pt modelId="{1BEF7599-66B0-48EB-8DB4-72D9025C44EA}" type="parTrans" cxnId="{400BDFCE-4ACB-4CA3-8103-0A6CB0D06E4E}">
      <dgm:prSet/>
      <dgm:spPr/>
      <dgm:t>
        <a:bodyPr/>
        <a:lstStyle/>
        <a:p>
          <a:endParaRPr lang="en-US"/>
        </a:p>
      </dgm:t>
    </dgm:pt>
    <dgm:pt modelId="{2655528F-FA89-4E28-8FBC-077A01494252}" type="sibTrans" cxnId="{400BDFCE-4ACB-4CA3-8103-0A6CB0D06E4E}">
      <dgm:prSet/>
      <dgm:spPr/>
      <dgm:t>
        <a:bodyPr/>
        <a:lstStyle/>
        <a:p>
          <a:endParaRPr lang="en-US"/>
        </a:p>
      </dgm:t>
    </dgm:pt>
    <dgm:pt modelId="{550FB01C-68FE-4D68-B297-333CA9F36D76}">
      <dgm:prSet phldrT="[Text]"/>
      <dgm:spPr/>
      <dgm:t>
        <a:bodyPr/>
        <a:lstStyle/>
        <a:p>
          <a:endParaRPr lang="en-US" dirty="0"/>
        </a:p>
      </dgm:t>
    </dgm:pt>
    <dgm:pt modelId="{1031FEFD-4AAC-43BD-A7E7-D2EBDF1E06E0}" type="parTrans" cxnId="{13030C9B-C49C-4DB1-82D7-3F409801D589}">
      <dgm:prSet/>
      <dgm:spPr/>
      <dgm:t>
        <a:bodyPr/>
        <a:lstStyle/>
        <a:p>
          <a:endParaRPr lang="en-US"/>
        </a:p>
      </dgm:t>
    </dgm:pt>
    <dgm:pt modelId="{7252833F-B2CD-46C1-A661-F880B7A49889}" type="sibTrans" cxnId="{13030C9B-C49C-4DB1-82D7-3F409801D589}">
      <dgm:prSet/>
      <dgm:spPr/>
      <dgm:t>
        <a:bodyPr/>
        <a:lstStyle/>
        <a:p>
          <a:endParaRPr lang="en-US"/>
        </a:p>
      </dgm:t>
    </dgm:pt>
    <dgm:pt modelId="{5749430F-ECDF-4A47-B0DC-80084EF234CE}">
      <dgm:prSet phldrT="[Text]"/>
      <dgm:spPr/>
      <dgm:t>
        <a:bodyPr/>
        <a:lstStyle/>
        <a:p>
          <a:endParaRPr lang="en-US" dirty="0"/>
        </a:p>
      </dgm:t>
    </dgm:pt>
    <dgm:pt modelId="{1B717938-3749-4093-8122-EC21D5C268E1}" type="parTrans" cxnId="{D31E1881-39EC-4B0F-858B-7CDF71D57C7D}">
      <dgm:prSet/>
      <dgm:spPr/>
      <dgm:t>
        <a:bodyPr/>
        <a:lstStyle/>
        <a:p>
          <a:endParaRPr lang="en-US"/>
        </a:p>
      </dgm:t>
    </dgm:pt>
    <dgm:pt modelId="{AC7B9425-C51A-4F90-8D1B-17ECD1BC1751}" type="sibTrans" cxnId="{D31E1881-39EC-4B0F-858B-7CDF71D57C7D}">
      <dgm:prSet/>
      <dgm:spPr/>
      <dgm:t>
        <a:bodyPr/>
        <a:lstStyle/>
        <a:p>
          <a:endParaRPr lang="en-US"/>
        </a:p>
      </dgm:t>
    </dgm:pt>
    <dgm:pt modelId="{74E7FF3F-B564-4D8E-9CDD-5187B856CF8B}">
      <dgm:prSet phldrT="[Text]"/>
      <dgm:spPr/>
      <dgm:t>
        <a:bodyPr/>
        <a:lstStyle/>
        <a:p>
          <a:endParaRPr lang="en-US" dirty="0"/>
        </a:p>
      </dgm:t>
    </dgm:pt>
    <dgm:pt modelId="{2D6CDAEE-9631-4C2E-B81C-F35303DD0B40}" type="parTrans" cxnId="{4769C1A6-72F4-4453-BD74-686779ECC335}">
      <dgm:prSet/>
      <dgm:spPr/>
      <dgm:t>
        <a:bodyPr/>
        <a:lstStyle/>
        <a:p>
          <a:endParaRPr lang="en-US"/>
        </a:p>
      </dgm:t>
    </dgm:pt>
    <dgm:pt modelId="{6C45D2F7-A262-48E1-95ED-48271D08631F}" type="sibTrans" cxnId="{4769C1A6-72F4-4453-BD74-686779ECC335}">
      <dgm:prSet/>
      <dgm:spPr/>
      <dgm:t>
        <a:bodyPr/>
        <a:lstStyle/>
        <a:p>
          <a:endParaRPr lang="en-US"/>
        </a:p>
      </dgm:t>
    </dgm:pt>
    <dgm:pt modelId="{3D6F7E0F-5478-43E7-8542-46D0E0CC0FA1}">
      <dgm:prSet phldrT="[Text]"/>
      <dgm:spPr/>
      <dgm:t>
        <a:bodyPr/>
        <a:lstStyle/>
        <a:p>
          <a:endParaRPr lang="en-US" dirty="0"/>
        </a:p>
      </dgm:t>
    </dgm:pt>
    <dgm:pt modelId="{A94FD5AB-C7B7-474F-8F74-A60D40585226}" type="parTrans" cxnId="{F3583450-C51D-4902-8282-708B1D84D875}">
      <dgm:prSet/>
      <dgm:spPr/>
      <dgm:t>
        <a:bodyPr/>
        <a:lstStyle/>
        <a:p>
          <a:endParaRPr lang="en-US"/>
        </a:p>
      </dgm:t>
    </dgm:pt>
    <dgm:pt modelId="{902CEAC1-8792-405D-BC02-E00403A38BE5}" type="sibTrans" cxnId="{F3583450-C51D-4902-8282-708B1D84D875}">
      <dgm:prSet/>
      <dgm:spPr/>
      <dgm:t>
        <a:bodyPr/>
        <a:lstStyle/>
        <a:p>
          <a:endParaRPr lang="en-US"/>
        </a:p>
      </dgm:t>
    </dgm:pt>
    <dgm:pt modelId="{593106DD-E908-450E-A012-34F68CFD6B78}">
      <dgm:prSet phldrT="[Text]"/>
      <dgm:spPr/>
      <dgm:t>
        <a:bodyPr/>
        <a:lstStyle/>
        <a:p>
          <a:endParaRPr lang="en-US" dirty="0"/>
        </a:p>
      </dgm:t>
    </dgm:pt>
    <dgm:pt modelId="{E563F3C4-52BD-4311-944A-63CACB3286C0}" type="parTrans" cxnId="{570F1142-102E-45E7-81BB-5FA1895CC175}">
      <dgm:prSet/>
      <dgm:spPr/>
      <dgm:t>
        <a:bodyPr/>
        <a:lstStyle/>
        <a:p>
          <a:endParaRPr lang="en-US"/>
        </a:p>
      </dgm:t>
    </dgm:pt>
    <dgm:pt modelId="{DEC73A69-C9A7-42A7-ACE0-27DC4F0A22A9}" type="sibTrans" cxnId="{570F1142-102E-45E7-81BB-5FA1895CC175}">
      <dgm:prSet/>
      <dgm:spPr/>
      <dgm:t>
        <a:bodyPr/>
        <a:lstStyle/>
        <a:p>
          <a:endParaRPr lang="en-US"/>
        </a:p>
      </dgm:t>
    </dgm:pt>
    <dgm:pt modelId="{E3F65100-6100-4FBA-9F3D-DC47409780D9}">
      <dgm:prSet phldrT="[Text]"/>
      <dgm:spPr/>
      <dgm:t>
        <a:bodyPr/>
        <a:lstStyle/>
        <a:p>
          <a:endParaRPr lang="en-US" dirty="0"/>
        </a:p>
      </dgm:t>
    </dgm:pt>
    <dgm:pt modelId="{865A04D5-6DBF-4CF3-A226-345396769C0E}" type="parTrans" cxnId="{010B749A-EC7F-4FDF-A941-956D56C65251}">
      <dgm:prSet/>
      <dgm:spPr/>
      <dgm:t>
        <a:bodyPr/>
        <a:lstStyle/>
        <a:p>
          <a:endParaRPr lang="en-US"/>
        </a:p>
      </dgm:t>
    </dgm:pt>
    <dgm:pt modelId="{45C20DBC-B8A6-47C5-9AE0-4B7AA036AC79}" type="sibTrans" cxnId="{010B749A-EC7F-4FDF-A941-956D56C65251}">
      <dgm:prSet/>
      <dgm:spPr/>
      <dgm:t>
        <a:bodyPr/>
        <a:lstStyle/>
        <a:p>
          <a:endParaRPr lang="en-US"/>
        </a:p>
      </dgm:t>
    </dgm:pt>
    <dgm:pt modelId="{A474335A-5071-4C68-ABF9-5A58128636E4}">
      <dgm:prSet phldrT="[Text]"/>
      <dgm:spPr/>
      <dgm:t>
        <a:bodyPr/>
        <a:lstStyle/>
        <a:p>
          <a:endParaRPr lang="en-US" dirty="0"/>
        </a:p>
      </dgm:t>
    </dgm:pt>
    <dgm:pt modelId="{80AC6AB2-140A-4F89-B5A2-A36D941C147B}" type="parTrans" cxnId="{DAD20F62-B84C-4D8F-98B7-1ABE747D82D0}">
      <dgm:prSet/>
      <dgm:spPr/>
      <dgm:t>
        <a:bodyPr/>
        <a:lstStyle/>
        <a:p>
          <a:endParaRPr lang="en-US"/>
        </a:p>
      </dgm:t>
    </dgm:pt>
    <dgm:pt modelId="{C21B50D4-EE4B-4BE7-A4B6-E819AF34038E}" type="sibTrans" cxnId="{DAD20F62-B84C-4D8F-98B7-1ABE747D82D0}">
      <dgm:prSet/>
      <dgm:spPr/>
      <dgm:t>
        <a:bodyPr/>
        <a:lstStyle/>
        <a:p>
          <a:endParaRPr lang="en-US"/>
        </a:p>
      </dgm:t>
    </dgm:pt>
    <dgm:pt modelId="{820C26F5-DAFE-4926-B8AD-1374AC692AE3}">
      <dgm:prSet phldrT="[Text]"/>
      <dgm:spPr/>
      <dgm:t>
        <a:bodyPr/>
        <a:lstStyle/>
        <a:p>
          <a:endParaRPr lang="en-US" dirty="0"/>
        </a:p>
      </dgm:t>
    </dgm:pt>
    <dgm:pt modelId="{63D7D185-6332-42A9-BFED-EDB9A95178E8}" type="parTrans" cxnId="{67FBA6D9-D7D5-434A-BBED-0431E6518BFA}">
      <dgm:prSet/>
      <dgm:spPr/>
      <dgm:t>
        <a:bodyPr/>
        <a:lstStyle/>
        <a:p>
          <a:endParaRPr lang="en-US"/>
        </a:p>
      </dgm:t>
    </dgm:pt>
    <dgm:pt modelId="{0CEC96F8-9795-4229-B3C8-76B1E3A333A9}" type="sibTrans" cxnId="{67FBA6D9-D7D5-434A-BBED-0431E6518BFA}">
      <dgm:prSet/>
      <dgm:spPr/>
      <dgm:t>
        <a:bodyPr/>
        <a:lstStyle/>
        <a:p>
          <a:endParaRPr lang="en-US"/>
        </a:p>
      </dgm:t>
    </dgm:pt>
    <dgm:pt modelId="{966FE99D-0F41-40E7-8828-59AC4F07A6CE}">
      <dgm:prSet phldrT="[Text]"/>
      <dgm:spPr/>
      <dgm:t>
        <a:bodyPr/>
        <a:lstStyle/>
        <a:p>
          <a:endParaRPr lang="en-US" dirty="0"/>
        </a:p>
      </dgm:t>
    </dgm:pt>
    <dgm:pt modelId="{E32FEBA8-2624-4AEB-9DD2-02B7A189CB9D}" type="parTrans" cxnId="{E557325C-240F-4D7B-B94A-A5F1CAB461DD}">
      <dgm:prSet/>
      <dgm:spPr/>
      <dgm:t>
        <a:bodyPr/>
        <a:lstStyle/>
        <a:p>
          <a:endParaRPr lang="en-US"/>
        </a:p>
      </dgm:t>
    </dgm:pt>
    <dgm:pt modelId="{B3D457A0-DCF9-41BA-8C6F-16A3606C21E2}" type="sibTrans" cxnId="{E557325C-240F-4D7B-B94A-A5F1CAB461DD}">
      <dgm:prSet/>
      <dgm:spPr/>
      <dgm:t>
        <a:bodyPr/>
        <a:lstStyle/>
        <a:p>
          <a:endParaRPr lang="en-US"/>
        </a:p>
      </dgm:t>
    </dgm:pt>
    <dgm:pt modelId="{89258B21-0D4C-41B7-A98B-545A7BAF03C1}">
      <dgm:prSet phldrT="[Text]"/>
      <dgm:spPr/>
      <dgm:t>
        <a:bodyPr/>
        <a:lstStyle/>
        <a:p>
          <a:endParaRPr lang="en-US" dirty="0"/>
        </a:p>
      </dgm:t>
    </dgm:pt>
    <dgm:pt modelId="{E03ADC61-EFFC-494E-B20E-8E8825B95F3A}" type="parTrans" cxnId="{8BC9C2A6-FFD9-47D3-A45D-9F0636E35B69}">
      <dgm:prSet/>
      <dgm:spPr/>
      <dgm:t>
        <a:bodyPr/>
        <a:lstStyle/>
        <a:p>
          <a:endParaRPr lang="en-US"/>
        </a:p>
      </dgm:t>
    </dgm:pt>
    <dgm:pt modelId="{68F8171F-A9C7-474D-AFC2-8369B4757498}" type="sibTrans" cxnId="{8BC9C2A6-FFD9-47D3-A45D-9F0636E35B69}">
      <dgm:prSet/>
      <dgm:spPr/>
      <dgm:t>
        <a:bodyPr/>
        <a:lstStyle/>
        <a:p>
          <a:endParaRPr lang="en-US"/>
        </a:p>
      </dgm:t>
    </dgm:pt>
    <dgm:pt modelId="{DCC935AA-16DA-48D1-92C7-5F3E952910BE}">
      <dgm:prSet phldrT="[Text]"/>
      <dgm:spPr/>
      <dgm:t>
        <a:bodyPr/>
        <a:lstStyle/>
        <a:p>
          <a:r>
            <a:rPr lang="en-US" dirty="0"/>
            <a:t>Learn representation in data</a:t>
          </a:r>
        </a:p>
      </dgm:t>
    </dgm:pt>
    <dgm:pt modelId="{02BCF881-ED66-4D4B-ABCF-4DF1F2950FA0}" type="parTrans" cxnId="{2ED53430-A077-424C-A2E8-EDE4EB9D3299}">
      <dgm:prSet/>
      <dgm:spPr/>
      <dgm:t>
        <a:bodyPr/>
        <a:lstStyle/>
        <a:p>
          <a:endParaRPr lang="en-US"/>
        </a:p>
      </dgm:t>
    </dgm:pt>
    <dgm:pt modelId="{414BCBE9-E161-4508-BFB1-E7E8098D8727}" type="sibTrans" cxnId="{2ED53430-A077-424C-A2E8-EDE4EB9D3299}">
      <dgm:prSet/>
      <dgm:spPr/>
      <dgm:t>
        <a:bodyPr/>
        <a:lstStyle/>
        <a:p>
          <a:endParaRPr lang="en-US"/>
        </a:p>
      </dgm:t>
    </dgm:pt>
    <dgm:pt modelId="{FBACC4BD-D079-41A9-B9E6-1CFE53BB4033}">
      <dgm:prSet phldrT="[Text]"/>
      <dgm:spPr/>
      <dgm:t>
        <a:bodyPr/>
        <a:lstStyle/>
        <a:p>
          <a:r>
            <a:rPr lang="en-US" dirty="0"/>
            <a:t>Learn effective representation of data to help downstream apps</a:t>
          </a:r>
        </a:p>
      </dgm:t>
    </dgm:pt>
    <dgm:pt modelId="{A4B08BF3-1CD9-4962-AE1D-CD136B92E493}" type="parTrans" cxnId="{F7087F05-F3FB-430B-9E17-B6E2DB8DA5F5}">
      <dgm:prSet/>
      <dgm:spPr/>
      <dgm:t>
        <a:bodyPr/>
        <a:lstStyle/>
        <a:p>
          <a:endParaRPr lang="en-US"/>
        </a:p>
      </dgm:t>
    </dgm:pt>
    <dgm:pt modelId="{AFB6ACF8-A881-4963-B0BC-3BDE450B4B26}" type="sibTrans" cxnId="{F7087F05-F3FB-430B-9E17-B6E2DB8DA5F5}">
      <dgm:prSet/>
      <dgm:spPr/>
      <dgm:t>
        <a:bodyPr/>
        <a:lstStyle/>
        <a:p>
          <a:endParaRPr lang="en-US"/>
        </a:p>
      </dgm:t>
    </dgm:pt>
    <dgm:pt modelId="{392C9481-84DB-47BF-98F2-3043F387B47C}">
      <dgm:prSet/>
      <dgm:spPr/>
      <dgm:t>
        <a:bodyPr/>
        <a:lstStyle/>
        <a:p>
          <a:r>
            <a:rPr lang="en-US" dirty="0"/>
            <a:t>Labelled X and Y</a:t>
          </a:r>
        </a:p>
      </dgm:t>
    </dgm:pt>
    <dgm:pt modelId="{8F542878-2509-4990-A7DF-89B40A8FC71D}" type="parTrans" cxnId="{5AAB9FCB-EED2-4BDB-9A4E-F07ED9082032}">
      <dgm:prSet/>
      <dgm:spPr/>
      <dgm:t>
        <a:bodyPr/>
        <a:lstStyle/>
        <a:p>
          <a:endParaRPr lang="en-US"/>
        </a:p>
      </dgm:t>
    </dgm:pt>
    <dgm:pt modelId="{EA72D098-1E9F-4460-A380-AC72C4DC6960}" type="sibTrans" cxnId="{5AAB9FCB-EED2-4BDB-9A4E-F07ED9082032}">
      <dgm:prSet/>
      <dgm:spPr/>
      <dgm:t>
        <a:bodyPr/>
        <a:lstStyle/>
        <a:p>
          <a:endParaRPr lang="en-US"/>
        </a:p>
      </dgm:t>
    </dgm:pt>
    <dgm:pt modelId="{8CD39D1F-8615-4889-BEF2-DD032BD5B258}">
      <dgm:prSet/>
      <dgm:spPr/>
      <dgm:t>
        <a:bodyPr/>
        <a:lstStyle/>
        <a:p>
          <a:r>
            <a:rPr lang="en-US" dirty="0"/>
            <a:t>Learn model: X-&gt;Y</a:t>
          </a:r>
        </a:p>
      </dgm:t>
    </dgm:pt>
    <dgm:pt modelId="{9485A5D4-4113-47E6-8F1D-3DE93609C4FF}" type="parTrans" cxnId="{AFE54393-61BB-4132-811B-8E9CF698915C}">
      <dgm:prSet/>
      <dgm:spPr/>
      <dgm:t>
        <a:bodyPr/>
        <a:lstStyle/>
        <a:p>
          <a:endParaRPr lang="en-US"/>
        </a:p>
      </dgm:t>
    </dgm:pt>
    <dgm:pt modelId="{88FD197F-4B9F-4F8D-85A2-88ACADEB1B6A}" type="sibTrans" cxnId="{AFE54393-61BB-4132-811B-8E9CF698915C}">
      <dgm:prSet/>
      <dgm:spPr/>
      <dgm:t>
        <a:bodyPr/>
        <a:lstStyle/>
        <a:p>
          <a:endParaRPr lang="en-US"/>
        </a:p>
      </dgm:t>
    </dgm:pt>
    <dgm:pt modelId="{88CACCAA-C963-49F2-B0DF-A9C288DE4CCE}">
      <dgm:prSet/>
      <dgm:spPr/>
      <dgm:t>
        <a:bodyPr/>
        <a:lstStyle/>
        <a:p>
          <a:r>
            <a:rPr lang="en-US" dirty="0"/>
            <a:t>Make prediction</a:t>
          </a:r>
        </a:p>
      </dgm:t>
    </dgm:pt>
    <dgm:pt modelId="{F35EA951-8EE9-408C-ACE9-825BE6446A86}" type="parTrans" cxnId="{46FDF786-5D59-4C79-846B-7AB13B82DC73}">
      <dgm:prSet/>
      <dgm:spPr/>
      <dgm:t>
        <a:bodyPr/>
        <a:lstStyle/>
        <a:p>
          <a:endParaRPr lang="en-US"/>
        </a:p>
      </dgm:t>
    </dgm:pt>
    <dgm:pt modelId="{B3FC8496-E99B-49C1-B2BF-A56DA1C6B41B}" type="sibTrans" cxnId="{46FDF786-5D59-4C79-846B-7AB13B82DC73}">
      <dgm:prSet/>
      <dgm:spPr/>
      <dgm:t>
        <a:bodyPr/>
        <a:lstStyle/>
        <a:p>
          <a:endParaRPr lang="en-US"/>
        </a:p>
      </dgm:t>
    </dgm:pt>
    <dgm:pt modelId="{B96D450A-779B-4F5B-AE59-89B4CC42B4CB}" type="pres">
      <dgm:prSet presAssocID="{4F6E027E-E451-41AC-B1D8-EC14F1D41484}" presName="Name0" presStyleCnt="0">
        <dgm:presLayoutVars>
          <dgm:dir/>
          <dgm:animLvl val="lvl"/>
          <dgm:resizeHandles val="exact"/>
        </dgm:presLayoutVars>
      </dgm:prSet>
      <dgm:spPr/>
    </dgm:pt>
    <dgm:pt modelId="{1E701147-D6D7-42C5-8858-065A18331758}" type="pres">
      <dgm:prSet presAssocID="{B2A39C90-3AE5-4732-8BCD-FD43550A0D14}" presName="composite" presStyleCnt="0"/>
      <dgm:spPr/>
    </dgm:pt>
    <dgm:pt modelId="{2A0A81E7-3C45-470C-AEEC-DBF842B6B307}" type="pres">
      <dgm:prSet presAssocID="{B2A39C90-3AE5-4732-8BCD-FD43550A0D14}" presName="parTx" presStyleLbl="alignNode1" presStyleIdx="0" presStyleCnt="4">
        <dgm:presLayoutVars>
          <dgm:chMax val="0"/>
          <dgm:chPref val="0"/>
          <dgm:bulletEnabled val="1"/>
        </dgm:presLayoutVars>
      </dgm:prSet>
      <dgm:spPr/>
    </dgm:pt>
    <dgm:pt modelId="{1FFB70B2-1585-4405-AC50-DB26973D13A9}" type="pres">
      <dgm:prSet presAssocID="{B2A39C90-3AE5-4732-8BCD-FD43550A0D14}" presName="desTx" presStyleLbl="alignAccFollowNode1" presStyleIdx="0" presStyleCnt="4">
        <dgm:presLayoutVars>
          <dgm:bulletEnabled val="1"/>
        </dgm:presLayoutVars>
      </dgm:prSet>
      <dgm:spPr/>
    </dgm:pt>
    <dgm:pt modelId="{DE7D34D9-BB32-4748-B304-E7E1C036826A}" type="pres">
      <dgm:prSet presAssocID="{BA27F5E1-1638-416C-8D8D-60DDF8AB81A9}" presName="space" presStyleCnt="0"/>
      <dgm:spPr/>
    </dgm:pt>
    <dgm:pt modelId="{75C01179-E010-4806-8B29-366EA227E8B5}" type="pres">
      <dgm:prSet presAssocID="{44346355-2F5F-4B89-A424-514F355235E4}" presName="composite" presStyleCnt="0"/>
      <dgm:spPr/>
    </dgm:pt>
    <dgm:pt modelId="{1B42BA7B-9A6D-406B-9979-5AA376F4EBAF}" type="pres">
      <dgm:prSet presAssocID="{44346355-2F5F-4B89-A424-514F355235E4}" presName="parTx" presStyleLbl="alignNode1" presStyleIdx="1" presStyleCnt="4">
        <dgm:presLayoutVars>
          <dgm:chMax val="0"/>
          <dgm:chPref val="0"/>
          <dgm:bulletEnabled val="1"/>
        </dgm:presLayoutVars>
      </dgm:prSet>
      <dgm:spPr/>
    </dgm:pt>
    <dgm:pt modelId="{1005CE6B-1090-414E-B7B4-1909A5FF806D}" type="pres">
      <dgm:prSet presAssocID="{44346355-2F5F-4B89-A424-514F355235E4}" presName="desTx" presStyleLbl="alignAccFollowNode1" presStyleIdx="1" presStyleCnt="4">
        <dgm:presLayoutVars>
          <dgm:bulletEnabled val="1"/>
        </dgm:presLayoutVars>
      </dgm:prSet>
      <dgm:spPr/>
    </dgm:pt>
    <dgm:pt modelId="{6BF5ECBC-3034-40D7-9AE8-13FFDFFF011F}" type="pres">
      <dgm:prSet presAssocID="{D2462C66-CD1D-462E-84EA-FFCCC02F4A83}" presName="space" presStyleCnt="0"/>
      <dgm:spPr/>
    </dgm:pt>
    <dgm:pt modelId="{22088163-4AF8-4023-8EFA-D41AEF3C9056}" type="pres">
      <dgm:prSet presAssocID="{8FB8E46D-F6A5-44F5-A908-A611086E5325}" presName="composite" presStyleCnt="0"/>
      <dgm:spPr/>
    </dgm:pt>
    <dgm:pt modelId="{89EBF4C8-B585-49F4-8C6A-68F9A0B7AE4D}" type="pres">
      <dgm:prSet presAssocID="{8FB8E46D-F6A5-44F5-A908-A611086E5325}" presName="parTx" presStyleLbl="alignNode1" presStyleIdx="2" presStyleCnt="4" custLinFactNeighborX="-9283" custLinFactNeighborY="1485">
        <dgm:presLayoutVars>
          <dgm:chMax val="0"/>
          <dgm:chPref val="0"/>
          <dgm:bulletEnabled val="1"/>
        </dgm:presLayoutVars>
      </dgm:prSet>
      <dgm:spPr/>
    </dgm:pt>
    <dgm:pt modelId="{5BC4DE62-9AFA-42EC-9B68-B4687BF761BA}" type="pres">
      <dgm:prSet presAssocID="{8FB8E46D-F6A5-44F5-A908-A611086E5325}" presName="desTx" presStyleLbl="alignAccFollowNode1" presStyleIdx="2" presStyleCnt="4" custLinFactNeighborX="-9212" custLinFactNeighborY="-381">
        <dgm:presLayoutVars>
          <dgm:bulletEnabled val="1"/>
        </dgm:presLayoutVars>
      </dgm:prSet>
      <dgm:spPr/>
    </dgm:pt>
    <dgm:pt modelId="{D04B0D6A-FB03-4D0F-A918-D347B6F0C4C5}" type="pres">
      <dgm:prSet presAssocID="{175A7C97-1680-4021-BEEC-E07678F400EF}" presName="space" presStyleCnt="0"/>
      <dgm:spPr/>
    </dgm:pt>
    <dgm:pt modelId="{86574366-BF92-42B3-B846-2F4AE14CCB0A}" type="pres">
      <dgm:prSet presAssocID="{A326ABB6-320B-4ACE-9CA2-34FC07D7CA08}" presName="composite" presStyleCnt="0"/>
      <dgm:spPr/>
    </dgm:pt>
    <dgm:pt modelId="{F4260E3B-70DA-4A3E-A7B0-A1221010B191}" type="pres">
      <dgm:prSet presAssocID="{A326ABB6-320B-4ACE-9CA2-34FC07D7CA08}" presName="parTx" presStyleLbl="alignNode1" presStyleIdx="3" presStyleCnt="4">
        <dgm:presLayoutVars>
          <dgm:chMax val="0"/>
          <dgm:chPref val="0"/>
          <dgm:bulletEnabled val="1"/>
        </dgm:presLayoutVars>
      </dgm:prSet>
      <dgm:spPr/>
    </dgm:pt>
    <dgm:pt modelId="{13CCDB42-3C5E-43E8-9937-DAF280A3DE91}" type="pres">
      <dgm:prSet presAssocID="{A326ABB6-320B-4ACE-9CA2-34FC07D7CA08}" presName="desTx" presStyleLbl="alignAccFollowNode1" presStyleIdx="3" presStyleCnt="4">
        <dgm:presLayoutVars>
          <dgm:bulletEnabled val="1"/>
        </dgm:presLayoutVars>
      </dgm:prSet>
      <dgm:spPr/>
    </dgm:pt>
  </dgm:ptLst>
  <dgm:cxnLst>
    <dgm:cxn modelId="{E3A73503-3DC1-4DB5-8236-50A90D5D9D07}" type="presOf" srcId="{2963EC9F-F8A6-4819-BDA5-F648AB184759}" destId="{1FFB70B2-1585-4405-AC50-DB26973D13A9}" srcOrd="0" destOrd="4" presId="urn:microsoft.com/office/officeart/2005/8/layout/hList1"/>
    <dgm:cxn modelId="{F7087F05-F3FB-430B-9E17-B6E2DB8DA5F5}" srcId="{44346355-2F5F-4B89-A424-514F355235E4}" destId="{FBACC4BD-D079-41A9-B9E6-1CFE53BB4033}" srcOrd="2" destOrd="0" parTransId="{A4B08BF3-1CD9-4962-AE1D-CD136B92E493}" sibTransId="{AFB6ACF8-A881-4963-B0BC-3BDE450B4B26}"/>
    <dgm:cxn modelId="{29AA6007-50CD-4999-8C38-8474DD5E6C58}" type="presOf" srcId="{4F6E027E-E451-41AC-B1D8-EC14F1D41484}" destId="{B96D450A-779B-4F5B-AE59-89B4CC42B4CB}" srcOrd="0" destOrd="0" presId="urn:microsoft.com/office/officeart/2005/8/layout/hList1"/>
    <dgm:cxn modelId="{32F88A13-0CC8-477D-AF69-A6499E953D62}" type="presOf" srcId="{5749430F-ECDF-4A47-B0DC-80084EF234CE}" destId="{1FFB70B2-1585-4405-AC50-DB26973D13A9}" srcOrd="0" destOrd="7" presId="urn:microsoft.com/office/officeart/2005/8/layout/hList1"/>
    <dgm:cxn modelId="{E887341A-F50B-455C-841A-9E06C3995BC0}" type="presOf" srcId="{88CACCAA-C963-49F2-B0DF-A9C288DE4CCE}" destId="{5BC4DE62-9AFA-42EC-9B68-B4687BF761BA}" srcOrd="0" destOrd="2" presId="urn:microsoft.com/office/officeart/2005/8/layout/hList1"/>
    <dgm:cxn modelId="{F3143E2A-7938-4355-92C7-A12DF4CDAC0D}" srcId="{B2A39C90-3AE5-4732-8BCD-FD43550A0D14}" destId="{2963EC9F-F8A6-4819-BDA5-F648AB184759}" srcOrd="4" destOrd="0" parTransId="{D5093824-C3CC-4B0E-B1B0-4D7BC7BC102B}" sibTransId="{E6811405-956B-4DF0-B297-6CA890B4A43F}"/>
    <dgm:cxn modelId="{2ED53430-A077-424C-A2E8-EDE4EB9D3299}" srcId="{B2A39C90-3AE5-4732-8BCD-FD43550A0D14}" destId="{DCC935AA-16DA-48D1-92C7-5F3E952910BE}" srcOrd="1" destOrd="0" parTransId="{02BCF881-ED66-4D4B-ABCF-4DF1F2950FA0}" sibTransId="{414BCBE9-E161-4508-BFB1-E7E8098D8727}"/>
    <dgm:cxn modelId="{350F4739-1852-4AFB-9F0F-DD92F6FA8F6A}" type="presOf" srcId="{1BED3301-C28F-45B9-994A-F07512D2B502}" destId="{1005CE6B-1090-414E-B7B4-1909A5FF806D}" srcOrd="0" destOrd="1" presId="urn:microsoft.com/office/officeart/2005/8/layout/hList1"/>
    <dgm:cxn modelId="{272C553C-574C-432E-BF9A-01BB9A5FB0AF}" type="presOf" srcId="{44346355-2F5F-4B89-A424-514F355235E4}" destId="{1B42BA7B-9A6D-406B-9979-5AA376F4EBAF}" srcOrd="0" destOrd="0" presId="urn:microsoft.com/office/officeart/2005/8/layout/hList1"/>
    <dgm:cxn modelId="{E557325C-240F-4D7B-B94A-A5F1CAB461DD}" srcId="{B2A39C90-3AE5-4732-8BCD-FD43550A0D14}" destId="{966FE99D-0F41-40E7-8828-59AC4F07A6CE}" srcOrd="14" destOrd="0" parTransId="{E32FEBA8-2624-4AEB-9DD2-02B7A189CB9D}" sibTransId="{B3D457A0-DCF9-41BA-8C6F-16A3606C21E2}"/>
    <dgm:cxn modelId="{F35DC960-61E4-4BC8-AFF5-0ADFDFA347A4}" type="presOf" srcId="{E3F65100-6100-4FBA-9F3D-DC47409780D9}" destId="{1FFB70B2-1585-4405-AC50-DB26973D13A9}" srcOrd="0" destOrd="11" presId="urn:microsoft.com/office/officeart/2005/8/layout/hList1"/>
    <dgm:cxn modelId="{DAD20F62-B84C-4D8F-98B7-1ABE747D82D0}" srcId="{B2A39C90-3AE5-4732-8BCD-FD43550A0D14}" destId="{A474335A-5071-4C68-ABF9-5A58128636E4}" srcOrd="12" destOrd="0" parTransId="{80AC6AB2-140A-4F89-B5A2-A36D941C147B}" sibTransId="{C21B50D4-EE4B-4BE7-A4B6-E819AF34038E}"/>
    <dgm:cxn modelId="{570F1142-102E-45E7-81BB-5FA1895CC175}" srcId="{B2A39C90-3AE5-4732-8BCD-FD43550A0D14}" destId="{593106DD-E908-450E-A012-34F68CFD6B78}" srcOrd="10" destOrd="0" parTransId="{E563F3C4-52BD-4311-944A-63CACB3286C0}" sibTransId="{DEC73A69-C9A7-42A7-ACE0-27DC4F0A22A9}"/>
    <dgm:cxn modelId="{82A21943-FA0F-48AA-A688-B5E94DCC40D0}" srcId="{44346355-2F5F-4B89-A424-514F355235E4}" destId="{76462AA3-D475-4C8D-AE73-B121812741FA}" srcOrd="0" destOrd="0" parTransId="{86A5D1B6-B83C-47AF-AC4D-0931A054DB38}" sibTransId="{DAF839B4-34B2-48B7-A142-A520E30FB077}"/>
    <dgm:cxn modelId="{96A3D565-FE9C-4A28-A35E-B798AED75D6D}" type="presOf" srcId="{B2A39C90-3AE5-4732-8BCD-FD43550A0D14}" destId="{2A0A81E7-3C45-470C-AEEC-DBF842B6B307}" srcOrd="0" destOrd="0" presId="urn:microsoft.com/office/officeart/2005/8/layout/hList1"/>
    <dgm:cxn modelId="{3B71C348-C058-485A-9804-461250424590}" srcId="{A326ABB6-320B-4ACE-9CA2-34FC07D7CA08}" destId="{6435A998-C0A8-4493-83B0-371C2096F3C1}" srcOrd="0" destOrd="0" parTransId="{CDF4CA31-4B73-43B8-BBC1-D4EB9CF345A7}" sibTransId="{D2851E05-8849-4625-A1C6-6CAAF5E067F6}"/>
    <dgm:cxn modelId="{797EFD49-5CDC-4394-99FB-4BB3E710F57B}" type="presOf" srcId="{89258B21-0D4C-41B7-A98B-545A7BAF03C1}" destId="{1FFB70B2-1585-4405-AC50-DB26973D13A9}" srcOrd="0" destOrd="15" presId="urn:microsoft.com/office/officeart/2005/8/layout/hList1"/>
    <dgm:cxn modelId="{C8CB2F6B-5C90-4A9B-A20E-D7B1DBC54196}" type="presOf" srcId="{8FB8E46D-F6A5-44F5-A908-A611086E5325}" destId="{89EBF4C8-B585-49F4-8C6A-68F9A0B7AE4D}" srcOrd="0" destOrd="0" presId="urn:microsoft.com/office/officeart/2005/8/layout/hList1"/>
    <dgm:cxn modelId="{CEEE066C-DE35-4720-A0E6-25D9ECD9987C}" type="presOf" srcId="{6435A998-C0A8-4493-83B0-371C2096F3C1}" destId="{13CCDB42-3C5E-43E8-9937-DAF280A3DE91}" srcOrd="0" destOrd="0" presId="urn:microsoft.com/office/officeart/2005/8/layout/hList1"/>
    <dgm:cxn modelId="{983D576C-1FE6-4B62-A689-DB7EF591D8BB}" type="presOf" srcId="{FBACC4BD-D079-41A9-B9E6-1CFE53BB4033}" destId="{1005CE6B-1090-414E-B7B4-1909A5FF806D}" srcOrd="0" destOrd="2" presId="urn:microsoft.com/office/officeart/2005/8/layout/hList1"/>
    <dgm:cxn modelId="{F3583450-C51D-4902-8282-708B1D84D875}" srcId="{B2A39C90-3AE5-4732-8BCD-FD43550A0D14}" destId="{3D6F7E0F-5478-43E7-8542-46D0E0CC0FA1}" srcOrd="9" destOrd="0" parTransId="{A94FD5AB-C7B7-474F-8F74-A60D40585226}" sibTransId="{902CEAC1-8792-405D-BC02-E00403A38BE5}"/>
    <dgm:cxn modelId="{04A7D079-DCD0-4100-9CC6-785C13C9D172}" srcId="{4F6E027E-E451-41AC-B1D8-EC14F1D41484}" destId="{8FB8E46D-F6A5-44F5-A908-A611086E5325}" srcOrd="2" destOrd="0" parTransId="{C6917920-A452-4D4D-9A31-F983605D9E3F}" sibTransId="{175A7C97-1680-4021-BEEC-E07678F400EF}"/>
    <dgm:cxn modelId="{327DD07C-7C5C-4844-90CF-BA4E33356168}" type="presOf" srcId="{A326ABB6-320B-4ACE-9CA2-34FC07D7CA08}" destId="{F4260E3B-70DA-4A3E-A7B0-A1221010B191}" srcOrd="0" destOrd="0" presId="urn:microsoft.com/office/officeart/2005/8/layout/hList1"/>
    <dgm:cxn modelId="{D31E1881-39EC-4B0F-858B-7CDF71D57C7D}" srcId="{B2A39C90-3AE5-4732-8BCD-FD43550A0D14}" destId="{5749430F-ECDF-4A47-B0DC-80084EF234CE}" srcOrd="7" destOrd="0" parTransId="{1B717938-3749-4093-8122-EC21D5C268E1}" sibTransId="{AC7B9425-C51A-4F90-8D1B-17ECD1BC1751}"/>
    <dgm:cxn modelId="{1686F185-7C17-4B08-AFBA-DB44C391EFA9}" srcId="{4F6E027E-E451-41AC-B1D8-EC14F1D41484}" destId="{44346355-2F5F-4B89-A424-514F355235E4}" srcOrd="1" destOrd="0" parTransId="{62F70FBC-BB6B-4EA0-97E3-D2DC29A525C3}" sibTransId="{D2462C66-CD1D-462E-84EA-FFCCC02F4A83}"/>
    <dgm:cxn modelId="{46FDF786-5D59-4C79-846B-7AB13B82DC73}" srcId="{8FB8E46D-F6A5-44F5-A908-A611086E5325}" destId="{88CACCAA-C963-49F2-B0DF-A9C288DE4CCE}" srcOrd="2" destOrd="0" parTransId="{F35EA951-8EE9-408C-ACE9-825BE6446A86}" sibTransId="{B3FC8496-E99B-49C1-B2BF-A56DA1C6B41B}"/>
    <dgm:cxn modelId="{8A021990-D801-4770-870A-9F8C4479B2BF}" srcId="{B2A39C90-3AE5-4732-8BCD-FD43550A0D14}" destId="{DCA7F5A1-52A0-4AA2-B84F-53A228A9CA6B}" srcOrd="3" destOrd="0" parTransId="{24D3633E-4675-4D92-9743-EBF848B4546E}" sibTransId="{B9AB425D-42BD-49C2-8901-28D7DDC90FD0}"/>
    <dgm:cxn modelId="{AFE54393-61BB-4132-811B-8E9CF698915C}" srcId="{8FB8E46D-F6A5-44F5-A908-A611086E5325}" destId="{8CD39D1F-8615-4889-BEF2-DD032BD5B258}" srcOrd="1" destOrd="0" parTransId="{9485A5D4-4113-47E6-8F1D-3DE93609C4FF}" sibTransId="{88FD197F-4B9F-4F8D-85A2-88ACADEB1B6A}"/>
    <dgm:cxn modelId="{7EBDB499-5EF7-4A27-9CFD-9302CCE88ADD}" type="presOf" srcId="{AA5A9CE8-05C3-4AFE-8C8F-68CC7CBB4C06}" destId="{1FFB70B2-1585-4405-AC50-DB26973D13A9}" srcOrd="0" destOrd="5" presId="urn:microsoft.com/office/officeart/2005/8/layout/hList1"/>
    <dgm:cxn modelId="{010B749A-EC7F-4FDF-A941-956D56C65251}" srcId="{B2A39C90-3AE5-4732-8BCD-FD43550A0D14}" destId="{E3F65100-6100-4FBA-9F3D-DC47409780D9}" srcOrd="11" destOrd="0" parTransId="{865A04D5-6DBF-4CF3-A226-345396769C0E}" sibTransId="{45C20DBC-B8A6-47C5-9AE0-4B7AA036AC79}"/>
    <dgm:cxn modelId="{13030C9B-C49C-4DB1-82D7-3F409801D589}" srcId="{B2A39C90-3AE5-4732-8BCD-FD43550A0D14}" destId="{550FB01C-68FE-4D68-B297-333CA9F36D76}" srcOrd="6" destOrd="0" parTransId="{1031FEFD-4AAC-43BD-A7E7-D2EBDF1E06E0}" sibTransId="{7252833F-B2CD-46C1-A661-F880B7A49889}"/>
    <dgm:cxn modelId="{C46354A1-5928-4A56-B96D-BF6504A91EA9}" srcId="{B2A39C90-3AE5-4732-8BCD-FD43550A0D14}" destId="{3FCA12F5-87E5-4D8B-9321-31D90D64B6AE}" srcOrd="2" destOrd="0" parTransId="{A79E69E1-DA07-4567-B6BA-6F185B319DD7}" sibTransId="{D0EFFFD7-F920-4D6D-B6D1-90341599521F}"/>
    <dgm:cxn modelId="{4769C1A6-72F4-4453-BD74-686779ECC335}" srcId="{B2A39C90-3AE5-4732-8BCD-FD43550A0D14}" destId="{74E7FF3F-B564-4D8E-9CDD-5187B856CF8B}" srcOrd="8" destOrd="0" parTransId="{2D6CDAEE-9631-4C2E-B81C-F35303DD0B40}" sibTransId="{6C45D2F7-A262-48E1-95ED-48271D08631F}"/>
    <dgm:cxn modelId="{8BC9C2A6-FFD9-47D3-A45D-9F0636E35B69}" srcId="{B2A39C90-3AE5-4732-8BCD-FD43550A0D14}" destId="{89258B21-0D4C-41B7-A98B-545A7BAF03C1}" srcOrd="15" destOrd="0" parTransId="{E03ADC61-EFFC-494E-B20E-8E8825B95F3A}" sibTransId="{68F8171F-A9C7-474D-AFC2-8369B4757498}"/>
    <dgm:cxn modelId="{B5941AAE-976E-4CC7-A672-4952FF09012E}" type="presOf" srcId="{74E7FF3F-B564-4D8E-9CDD-5187B856CF8B}" destId="{1FFB70B2-1585-4405-AC50-DB26973D13A9}" srcOrd="0" destOrd="8" presId="urn:microsoft.com/office/officeart/2005/8/layout/hList1"/>
    <dgm:cxn modelId="{7BB66BAE-48CA-4A9D-8467-4BD07FE7B0CB}" type="presOf" srcId="{820C26F5-DAFE-4926-B8AD-1374AC692AE3}" destId="{1FFB70B2-1585-4405-AC50-DB26973D13A9}" srcOrd="0" destOrd="13" presId="urn:microsoft.com/office/officeart/2005/8/layout/hList1"/>
    <dgm:cxn modelId="{5465E3B5-F714-4AAD-AC60-0758D214F543}" type="presOf" srcId="{D17553BF-C591-4816-8F0F-5F726F28B006}" destId="{1FFB70B2-1585-4405-AC50-DB26973D13A9}" srcOrd="0" destOrd="0" presId="urn:microsoft.com/office/officeart/2005/8/layout/hList1"/>
    <dgm:cxn modelId="{8EC4EFB6-5C96-4E1D-8310-8EECCDD0043D}" srcId="{4F6E027E-E451-41AC-B1D8-EC14F1D41484}" destId="{A326ABB6-320B-4ACE-9CA2-34FC07D7CA08}" srcOrd="3" destOrd="0" parTransId="{9C0B0503-CFE0-400C-9802-DA324F444518}" sibTransId="{DFEBB11F-86E1-4E0E-8C87-AF3311ECB080}"/>
    <dgm:cxn modelId="{C48DA6B7-4AB0-4CF4-A845-2E061E827E2D}" type="presOf" srcId="{966FE99D-0F41-40E7-8828-59AC4F07A6CE}" destId="{1FFB70B2-1585-4405-AC50-DB26973D13A9}" srcOrd="0" destOrd="14" presId="urn:microsoft.com/office/officeart/2005/8/layout/hList1"/>
    <dgm:cxn modelId="{57C291BE-26FE-429C-A6A4-647B9B6DAB18}" type="presOf" srcId="{76462AA3-D475-4C8D-AE73-B121812741FA}" destId="{1005CE6B-1090-414E-B7B4-1909A5FF806D}" srcOrd="0" destOrd="0" presId="urn:microsoft.com/office/officeart/2005/8/layout/hList1"/>
    <dgm:cxn modelId="{1EB628BF-D526-4ADC-8205-B2FA6BA0B74C}" type="presOf" srcId="{DCA7F5A1-52A0-4AA2-B84F-53A228A9CA6B}" destId="{1FFB70B2-1585-4405-AC50-DB26973D13A9}" srcOrd="0" destOrd="3" presId="urn:microsoft.com/office/officeart/2005/8/layout/hList1"/>
    <dgm:cxn modelId="{1AB944C2-3242-4D75-9062-0E9B65888C6A}" type="presOf" srcId="{3FCA12F5-87E5-4D8B-9321-31D90D64B6AE}" destId="{1FFB70B2-1585-4405-AC50-DB26973D13A9}" srcOrd="0" destOrd="2" presId="urn:microsoft.com/office/officeart/2005/8/layout/hList1"/>
    <dgm:cxn modelId="{AC9AFEC8-3985-4132-9CF9-3A697D91B5DA}" type="presOf" srcId="{A474335A-5071-4C68-ABF9-5A58128636E4}" destId="{1FFB70B2-1585-4405-AC50-DB26973D13A9}" srcOrd="0" destOrd="12" presId="urn:microsoft.com/office/officeart/2005/8/layout/hList1"/>
    <dgm:cxn modelId="{E03F8CC9-770B-4E34-A64D-D398FCC44616}" srcId="{44346355-2F5F-4B89-A424-514F355235E4}" destId="{1BED3301-C28F-45B9-994A-F07512D2B502}" srcOrd="1" destOrd="0" parTransId="{483B7C58-B22F-4660-B4BB-6339DF8BD71E}" sibTransId="{6DC3E599-3896-44F4-9BD9-94363C972293}"/>
    <dgm:cxn modelId="{5AAB9FCB-EED2-4BDB-9A4E-F07ED9082032}" srcId="{8FB8E46D-F6A5-44F5-A908-A611086E5325}" destId="{392C9481-84DB-47BF-98F2-3043F387B47C}" srcOrd="0" destOrd="0" parTransId="{8F542878-2509-4990-A7DF-89B40A8FC71D}" sibTransId="{EA72D098-1E9F-4460-A380-AC72C4DC6960}"/>
    <dgm:cxn modelId="{CB7BB3CE-032B-497E-A387-984E365B4B7B}" type="presOf" srcId="{593106DD-E908-450E-A012-34F68CFD6B78}" destId="{1FFB70B2-1585-4405-AC50-DB26973D13A9}" srcOrd="0" destOrd="10" presId="urn:microsoft.com/office/officeart/2005/8/layout/hList1"/>
    <dgm:cxn modelId="{400BDFCE-4ACB-4CA3-8103-0A6CB0D06E4E}" srcId="{B2A39C90-3AE5-4732-8BCD-FD43550A0D14}" destId="{AA5A9CE8-05C3-4AFE-8C8F-68CC7CBB4C06}" srcOrd="5" destOrd="0" parTransId="{1BEF7599-66B0-48EB-8DB4-72D9025C44EA}" sibTransId="{2655528F-FA89-4E28-8FBC-077A01494252}"/>
    <dgm:cxn modelId="{144759D0-930E-4828-9E65-1DED27ED20A5}" type="presOf" srcId="{392C9481-84DB-47BF-98F2-3043F387B47C}" destId="{5BC4DE62-9AFA-42EC-9B68-B4687BF761BA}" srcOrd="0" destOrd="0" presId="urn:microsoft.com/office/officeart/2005/8/layout/hList1"/>
    <dgm:cxn modelId="{67FBA6D9-D7D5-434A-BBED-0431E6518BFA}" srcId="{B2A39C90-3AE5-4732-8BCD-FD43550A0D14}" destId="{820C26F5-DAFE-4926-B8AD-1374AC692AE3}" srcOrd="13" destOrd="0" parTransId="{63D7D185-6332-42A9-BFED-EDB9A95178E8}" sibTransId="{0CEC96F8-9795-4229-B3C8-76B1E3A333A9}"/>
    <dgm:cxn modelId="{7BED95DA-7A9C-431F-9A3F-A28965E63EE1}" type="presOf" srcId="{550FB01C-68FE-4D68-B297-333CA9F36D76}" destId="{1FFB70B2-1585-4405-AC50-DB26973D13A9}" srcOrd="0" destOrd="6" presId="urn:microsoft.com/office/officeart/2005/8/layout/hList1"/>
    <dgm:cxn modelId="{F8B1CEDA-7C3F-4405-AD2F-D7D03C35D46A}" srcId="{B2A39C90-3AE5-4732-8BCD-FD43550A0D14}" destId="{D17553BF-C591-4816-8F0F-5F726F28B006}" srcOrd="0" destOrd="0" parTransId="{FCB58DB4-CCB3-4010-8E1C-1C2A5F9C1117}" sibTransId="{F1DA1122-4DAB-4AC1-A763-1FAEE98235B0}"/>
    <dgm:cxn modelId="{6E384AF2-B604-4439-8C9C-E093A841BF8D}" type="presOf" srcId="{DCC935AA-16DA-48D1-92C7-5F3E952910BE}" destId="{1FFB70B2-1585-4405-AC50-DB26973D13A9}" srcOrd="0" destOrd="1" presId="urn:microsoft.com/office/officeart/2005/8/layout/hList1"/>
    <dgm:cxn modelId="{559D6CF7-12C8-409C-9C79-56CB6A1EE09F}" type="presOf" srcId="{8CD39D1F-8615-4889-BEF2-DD032BD5B258}" destId="{5BC4DE62-9AFA-42EC-9B68-B4687BF761BA}" srcOrd="0" destOrd="1" presId="urn:microsoft.com/office/officeart/2005/8/layout/hList1"/>
    <dgm:cxn modelId="{EC2E2AF9-3759-41F2-9140-52B2070668F9}" type="presOf" srcId="{3D6F7E0F-5478-43E7-8542-46D0E0CC0FA1}" destId="{1FFB70B2-1585-4405-AC50-DB26973D13A9}" srcOrd="0" destOrd="9" presId="urn:microsoft.com/office/officeart/2005/8/layout/hList1"/>
    <dgm:cxn modelId="{BC7352FC-7C44-4D3F-B060-7A5038720E05}" srcId="{4F6E027E-E451-41AC-B1D8-EC14F1D41484}" destId="{B2A39C90-3AE5-4732-8BCD-FD43550A0D14}" srcOrd="0" destOrd="0" parTransId="{ECA50AA2-EBF0-4946-87B8-C33C212C3EAA}" sibTransId="{BA27F5E1-1638-416C-8D8D-60DDF8AB81A9}"/>
    <dgm:cxn modelId="{6FC09B4E-67C9-4C9F-B5A1-020332104217}" type="presParOf" srcId="{B96D450A-779B-4F5B-AE59-89B4CC42B4CB}" destId="{1E701147-D6D7-42C5-8858-065A18331758}" srcOrd="0" destOrd="0" presId="urn:microsoft.com/office/officeart/2005/8/layout/hList1"/>
    <dgm:cxn modelId="{F5B41B0A-9A1F-4535-A396-71FD0DB62F1C}" type="presParOf" srcId="{1E701147-D6D7-42C5-8858-065A18331758}" destId="{2A0A81E7-3C45-470C-AEEC-DBF842B6B307}" srcOrd="0" destOrd="0" presId="urn:microsoft.com/office/officeart/2005/8/layout/hList1"/>
    <dgm:cxn modelId="{5BD78F7D-EAA7-430D-A84E-5566C092F232}" type="presParOf" srcId="{1E701147-D6D7-42C5-8858-065A18331758}" destId="{1FFB70B2-1585-4405-AC50-DB26973D13A9}" srcOrd="1" destOrd="0" presId="urn:microsoft.com/office/officeart/2005/8/layout/hList1"/>
    <dgm:cxn modelId="{913B9452-1D45-4215-A3F0-971FCBF8A0BB}" type="presParOf" srcId="{B96D450A-779B-4F5B-AE59-89B4CC42B4CB}" destId="{DE7D34D9-BB32-4748-B304-E7E1C036826A}" srcOrd="1" destOrd="0" presId="urn:microsoft.com/office/officeart/2005/8/layout/hList1"/>
    <dgm:cxn modelId="{B740D670-D124-4795-95C1-0EDA56528C8E}" type="presParOf" srcId="{B96D450A-779B-4F5B-AE59-89B4CC42B4CB}" destId="{75C01179-E010-4806-8B29-366EA227E8B5}" srcOrd="2" destOrd="0" presId="urn:microsoft.com/office/officeart/2005/8/layout/hList1"/>
    <dgm:cxn modelId="{731F3C08-7ED2-4B19-B6D0-25A0D2EED0BD}" type="presParOf" srcId="{75C01179-E010-4806-8B29-366EA227E8B5}" destId="{1B42BA7B-9A6D-406B-9979-5AA376F4EBAF}" srcOrd="0" destOrd="0" presId="urn:microsoft.com/office/officeart/2005/8/layout/hList1"/>
    <dgm:cxn modelId="{E1D512E6-C7FE-48DE-B16D-092C9119E18B}" type="presParOf" srcId="{75C01179-E010-4806-8B29-366EA227E8B5}" destId="{1005CE6B-1090-414E-B7B4-1909A5FF806D}" srcOrd="1" destOrd="0" presId="urn:microsoft.com/office/officeart/2005/8/layout/hList1"/>
    <dgm:cxn modelId="{9734B295-63A1-4FE0-9977-B25335EB351D}" type="presParOf" srcId="{B96D450A-779B-4F5B-AE59-89B4CC42B4CB}" destId="{6BF5ECBC-3034-40D7-9AE8-13FFDFFF011F}" srcOrd="3" destOrd="0" presId="urn:microsoft.com/office/officeart/2005/8/layout/hList1"/>
    <dgm:cxn modelId="{76248564-C82D-45DF-BA5D-3D0F5372C8F6}" type="presParOf" srcId="{B96D450A-779B-4F5B-AE59-89B4CC42B4CB}" destId="{22088163-4AF8-4023-8EFA-D41AEF3C9056}" srcOrd="4" destOrd="0" presId="urn:microsoft.com/office/officeart/2005/8/layout/hList1"/>
    <dgm:cxn modelId="{61053D92-124A-4301-ADB1-F0FE1F42923C}" type="presParOf" srcId="{22088163-4AF8-4023-8EFA-D41AEF3C9056}" destId="{89EBF4C8-B585-49F4-8C6A-68F9A0B7AE4D}" srcOrd="0" destOrd="0" presId="urn:microsoft.com/office/officeart/2005/8/layout/hList1"/>
    <dgm:cxn modelId="{B5D54958-9469-43EC-8415-C2E877CE4421}" type="presParOf" srcId="{22088163-4AF8-4023-8EFA-D41AEF3C9056}" destId="{5BC4DE62-9AFA-42EC-9B68-B4687BF761BA}" srcOrd="1" destOrd="0" presId="urn:microsoft.com/office/officeart/2005/8/layout/hList1"/>
    <dgm:cxn modelId="{3B798E1C-1C82-4653-B770-383D2E2EBE6F}" type="presParOf" srcId="{B96D450A-779B-4F5B-AE59-89B4CC42B4CB}" destId="{D04B0D6A-FB03-4D0F-A918-D347B6F0C4C5}" srcOrd="5" destOrd="0" presId="urn:microsoft.com/office/officeart/2005/8/layout/hList1"/>
    <dgm:cxn modelId="{CED5A0C4-7D4B-4B54-8000-21E405102F60}" type="presParOf" srcId="{B96D450A-779B-4F5B-AE59-89B4CC42B4CB}" destId="{86574366-BF92-42B3-B846-2F4AE14CCB0A}" srcOrd="6" destOrd="0" presId="urn:microsoft.com/office/officeart/2005/8/layout/hList1"/>
    <dgm:cxn modelId="{5686B1ED-1815-4F67-9CD4-6AD3BFC3A392}" type="presParOf" srcId="{86574366-BF92-42B3-B846-2F4AE14CCB0A}" destId="{F4260E3B-70DA-4A3E-A7B0-A1221010B191}" srcOrd="0" destOrd="0" presId="urn:microsoft.com/office/officeart/2005/8/layout/hList1"/>
    <dgm:cxn modelId="{D66FB2BD-80AC-499A-B5A1-4068454CCB12}" type="presParOf" srcId="{86574366-BF92-42B3-B846-2F4AE14CCB0A}" destId="{13CCDB42-3C5E-43E8-9937-DAF280A3DE9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A81E7-3C45-470C-AEEC-DBF842B6B307}">
      <dsp:nvSpPr>
        <dsp:cNvPr id="0" name=""/>
        <dsp:cNvSpPr/>
      </dsp:nvSpPr>
      <dsp:spPr>
        <a:xfrm>
          <a:off x="11561" y="148993"/>
          <a:ext cx="6951956" cy="162119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Unsupervised Learning</a:t>
          </a:r>
        </a:p>
      </dsp:txBody>
      <dsp:txXfrm>
        <a:off x="11561" y="148993"/>
        <a:ext cx="6951956" cy="1621196"/>
      </dsp:txXfrm>
    </dsp:sp>
    <dsp:sp modelId="{1FFB70B2-1585-4405-AC50-DB26973D13A9}">
      <dsp:nvSpPr>
        <dsp:cNvPr id="0" name=""/>
        <dsp:cNvSpPr/>
      </dsp:nvSpPr>
      <dsp:spPr>
        <a:xfrm>
          <a:off x="11561" y="1770190"/>
          <a:ext cx="6951956" cy="129014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Learn representation in data</a:t>
          </a:r>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dsp:txBody>
      <dsp:txXfrm>
        <a:off x="11561" y="1770190"/>
        <a:ext cx="6951956" cy="12901499"/>
      </dsp:txXfrm>
    </dsp:sp>
    <dsp:sp modelId="{1B42BA7B-9A6D-406B-9979-5AA376F4EBAF}">
      <dsp:nvSpPr>
        <dsp:cNvPr id="0" name=""/>
        <dsp:cNvSpPr/>
      </dsp:nvSpPr>
      <dsp:spPr>
        <a:xfrm>
          <a:off x="7936792" y="148993"/>
          <a:ext cx="6951956" cy="162119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Self-supervised Learning</a:t>
          </a:r>
        </a:p>
      </dsp:txBody>
      <dsp:txXfrm>
        <a:off x="7936792" y="148993"/>
        <a:ext cx="6951956" cy="1621196"/>
      </dsp:txXfrm>
    </dsp:sp>
    <dsp:sp modelId="{1005CE6B-1090-414E-B7B4-1909A5FF806D}">
      <dsp:nvSpPr>
        <dsp:cNvPr id="0" name=""/>
        <dsp:cNvSpPr/>
      </dsp:nvSpPr>
      <dsp:spPr>
        <a:xfrm>
          <a:off x="7936792" y="1770190"/>
          <a:ext cx="6951956" cy="1290149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Generate self-supervisory signal</a:t>
          </a:r>
        </a:p>
        <a:p>
          <a:pPr marL="285750" lvl="1" indent="-285750" algn="l" defTabSz="2089150">
            <a:lnSpc>
              <a:spcPct val="90000"/>
            </a:lnSpc>
            <a:spcBef>
              <a:spcPct val="0"/>
            </a:spcBef>
            <a:spcAft>
              <a:spcPct val="15000"/>
            </a:spcAft>
            <a:buChar char="•"/>
          </a:pPr>
          <a:r>
            <a:rPr lang="en-US" sz="4700" kern="1200" dirty="0"/>
            <a:t>Learn effective representation of data to help downstream apps</a:t>
          </a:r>
        </a:p>
      </dsp:txBody>
      <dsp:txXfrm>
        <a:off x="7936792" y="1770190"/>
        <a:ext cx="6951956" cy="12901499"/>
      </dsp:txXfrm>
    </dsp:sp>
    <dsp:sp modelId="{89EBF4C8-B585-49F4-8C6A-68F9A0B7AE4D}">
      <dsp:nvSpPr>
        <dsp:cNvPr id="0" name=""/>
        <dsp:cNvSpPr/>
      </dsp:nvSpPr>
      <dsp:spPr>
        <a:xfrm>
          <a:off x="15216672" y="173068"/>
          <a:ext cx="6951956" cy="162119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Supervised Learning</a:t>
          </a:r>
        </a:p>
      </dsp:txBody>
      <dsp:txXfrm>
        <a:off x="15216672" y="173068"/>
        <a:ext cx="6951956" cy="1621196"/>
      </dsp:txXfrm>
    </dsp:sp>
    <dsp:sp modelId="{5BC4DE62-9AFA-42EC-9B68-B4687BF761BA}">
      <dsp:nvSpPr>
        <dsp:cNvPr id="0" name=""/>
        <dsp:cNvSpPr/>
      </dsp:nvSpPr>
      <dsp:spPr>
        <a:xfrm>
          <a:off x="15221608" y="1721035"/>
          <a:ext cx="6951956" cy="129014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Labelled X and Y</a:t>
          </a:r>
        </a:p>
        <a:p>
          <a:pPr marL="285750" lvl="1" indent="-285750" algn="l" defTabSz="2089150">
            <a:lnSpc>
              <a:spcPct val="90000"/>
            </a:lnSpc>
            <a:spcBef>
              <a:spcPct val="0"/>
            </a:spcBef>
            <a:spcAft>
              <a:spcPct val="15000"/>
            </a:spcAft>
            <a:buChar char="•"/>
          </a:pPr>
          <a:r>
            <a:rPr lang="en-US" sz="4700" kern="1200" dirty="0"/>
            <a:t>Learn model: X-&gt;Y</a:t>
          </a:r>
        </a:p>
        <a:p>
          <a:pPr marL="285750" lvl="1" indent="-285750" algn="l" defTabSz="2089150">
            <a:lnSpc>
              <a:spcPct val="90000"/>
            </a:lnSpc>
            <a:spcBef>
              <a:spcPct val="0"/>
            </a:spcBef>
            <a:spcAft>
              <a:spcPct val="15000"/>
            </a:spcAft>
            <a:buChar char="•"/>
          </a:pPr>
          <a:r>
            <a:rPr lang="en-US" sz="4700" kern="1200" dirty="0"/>
            <a:t>Make prediction</a:t>
          </a:r>
        </a:p>
      </dsp:txBody>
      <dsp:txXfrm>
        <a:off x="15221608" y="1721035"/>
        <a:ext cx="6951956" cy="12901499"/>
      </dsp:txXfrm>
    </dsp:sp>
    <dsp:sp modelId="{F4260E3B-70DA-4A3E-A7B0-A1221010B191}">
      <dsp:nvSpPr>
        <dsp:cNvPr id="0" name=""/>
        <dsp:cNvSpPr/>
      </dsp:nvSpPr>
      <dsp:spPr>
        <a:xfrm>
          <a:off x="23787252" y="148993"/>
          <a:ext cx="6951956" cy="162119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Reinforcement Learning</a:t>
          </a:r>
        </a:p>
      </dsp:txBody>
      <dsp:txXfrm>
        <a:off x="23787252" y="148993"/>
        <a:ext cx="6951956" cy="1621196"/>
      </dsp:txXfrm>
    </dsp:sp>
    <dsp:sp modelId="{13CCDB42-3C5E-43E8-9937-DAF280A3DE91}">
      <dsp:nvSpPr>
        <dsp:cNvPr id="0" name=""/>
        <dsp:cNvSpPr/>
      </dsp:nvSpPr>
      <dsp:spPr>
        <a:xfrm>
          <a:off x="23787252" y="1770190"/>
          <a:ext cx="6951956" cy="129014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Learn actions to reach the goal given an environment</a:t>
          </a:r>
        </a:p>
      </dsp:txBody>
      <dsp:txXfrm>
        <a:off x="23787252" y="1770190"/>
        <a:ext cx="6951956" cy="129014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3781EB-4FB3-3648-A6F1-521C35AF4CD7}" type="datetimeFigureOut">
              <a:rPr lang="en-US" smtClean="0"/>
              <a:pPr/>
              <a:t>9/21/2021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F0F673-3FE3-4644-A0AD-C862DAC4A93E}" type="slidenum">
              <a:rPr lang="en-US" smtClean="0"/>
              <a:pPr/>
              <a:t>‹#›</a:t>
            </a:fld>
            <a:endParaRPr lang="en-US"/>
          </a:p>
        </p:txBody>
      </p:sp>
    </p:spTree>
    <p:extLst>
      <p:ext uri="{BB962C8B-B14F-4D97-AF65-F5344CB8AC3E}">
        <p14:creationId xmlns:p14="http://schemas.microsoft.com/office/powerpoint/2010/main" val="189496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91D6BE-35D6-7746-85CA-91EA11600B8F}" type="datetimeFigureOut">
              <a:rPr lang="en-US" smtClean="0"/>
              <a:pPr/>
              <a:t>9/21/2021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6D829D-6F50-6945-B415-7FF26FA4187F}" type="slidenum">
              <a:rPr lang="en-US" smtClean="0"/>
              <a:pPr/>
              <a:t>‹#›</a:t>
            </a:fld>
            <a:endParaRPr lang="en-US"/>
          </a:p>
        </p:txBody>
      </p:sp>
    </p:spTree>
    <p:extLst>
      <p:ext uri="{BB962C8B-B14F-4D97-AF65-F5344CB8AC3E}">
        <p14:creationId xmlns:p14="http://schemas.microsoft.com/office/powerpoint/2010/main" val="2149197503"/>
      </p:ext>
    </p:extLst>
  </p:cSld>
  <p:clrMap bg1="lt1" tx1="dk1" bg2="lt2" tx2="dk2" accent1="accent1" accent2="accent2" accent3="accent3" accent4="accent4" accent5="accent5" accent6="accent6" hlink="hlink" folHlink="folHlink"/>
  <p:hf hdr="0" ftr="0" dt="0"/>
  <p:notesStyle>
    <a:lvl1pPr marL="0" algn="l" defTabSz="1371600" rtl="0" eaLnBrk="1" latinLnBrk="0" hangingPunct="1">
      <a:defRPr sz="3600" kern="1200">
        <a:solidFill>
          <a:schemeClr val="tx1"/>
        </a:solidFill>
        <a:latin typeface="+mn-lt"/>
        <a:ea typeface="+mn-ea"/>
        <a:cs typeface="+mn-cs"/>
      </a:defRPr>
    </a:lvl1pPr>
    <a:lvl2pPr marL="1371600" algn="l" defTabSz="1371600" rtl="0" eaLnBrk="1" latinLnBrk="0" hangingPunct="1">
      <a:defRPr sz="3600" kern="1200">
        <a:solidFill>
          <a:schemeClr val="tx1"/>
        </a:solidFill>
        <a:latin typeface="+mn-lt"/>
        <a:ea typeface="+mn-ea"/>
        <a:cs typeface="+mn-cs"/>
      </a:defRPr>
    </a:lvl2pPr>
    <a:lvl3pPr marL="2743200" algn="l" defTabSz="1371600" rtl="0" eaLnBrk="1" latinLnBrk="0" hangingPunct="1">
      <a:defRPr sz="3600" kern="1200">
        <a:solidFill>
          <a:schemeClr val="tx1"/>
        </a:solidFill>
        <a:latin typeface="+mn-lt"/>
        <a:ea typeface="+mn-ea"/>
        <a:cs typeface="+mn-cs"/>
      </a:defRPr>
    </a:lvl3pPr>
    <a:lvl4pPr marL="4114800" algn="l" defTabSz="1371600" rtl="0" eaLnBrk="1" latinLnBrk="0" hangingPunct="1">
      <a:defRPr sz="3600" kern="1200">
        <a:solidFill>
          <a:schemeClr val="tx1"/>
        </a:solidFill>
        <a:latin typeface="+mn-lt"/>
        <a:ea typeface="+mn-ea"/>
        <a:cs typeface="+mn-cs"/>
      </a:defRPr>
    </a:lvl4pPr>
    <a:lvl5pPr marL="5486400" algn="l" defTabSz="1371600" rtl="0" eaLnBrk="1" latinLnBrk="0" hangingPunct="1">
      <a:defRPr sz="3600" kern="1200">
        <a:solidFill>
          <a:schemeClr val="tx1"/>
        </a:solidFill>
        <a:latin typeface="+mn-lt"/>
        <a:ea typeface="+mn-ea"/>
        <a:cs typeface="+mn-cs"/>
      </a:defRPr>
    </a:lvl5pPr>
    <a:lvl6pPr marL="6858000" algn="l" defTabSz="1371600" rtl="0" eaLnBrk="1" latinLnBrk="0" hangingPunct="1">
      <a:defRPr sz="3600" kern="1200">
        <a:solidFill>
          <a:schemeClr val="tx1"/>
        </a:solidFill>
        <a:latin typeface="+mn-lt"/>
        <a:ea typeface="+mn-ea"/>
        <a:cs typeface="+mn-cs"/>
      </a:defRPr>
    </a:lvl6pPr>
    <a:lvl7pPr marL="8229600" algn="l" defTabSz="1371600" rtl="0" eaLnBrk="1" latinLnBrk="0" hangingPunct="1">
      <a:defRPr sz="3600" kern="1200">
        <a:solidFill>
          <a:schemeClr val="tx1"/>
        </a:solidFill>
        <a:latin typeface="+mn-lt"/>
        <a:ea typeface="+mn-ea"/>
        <a:cs typeface="+mn-cs"/>
      </a:defRPr>
    </a:lvl7pPr>
    <a:lvl8pPr marL="9601200" algn="l" defTabSz="1371600" rtl="0" eaLnBrk="1" latinLnBrk="0" hangingPunct="1">
      <a:defRPr sz="3600" kern="1200">
        <a:solidFill>
          <a:schemeClr val="tx1"/>
        </a:solidFill>
        <a:latin typeface="+mn-lt"/>
        <a:ea typeface="+mn-ea"/>
        <a:cs typeface="+mn-cs"/>
      </a:defRPr>
    </a:lvl8pPr>
    <a:lvl9pPr marL="10972800" algn="l" defTabSz="13716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6D829D-6F50-6945-B415-7FF26FA4187F}" type="slidenum">
              <a:rPr lang="en-US" smtClean="0"/>
              <a:pPr/>
              <a:t>1</a:t>
            </a:fld>
            <a:endParaRPr lang="en-US"/>
          </a:p>
        </p:txBody>
      </p:sp>
    </p:spTree>
    <p:extLst>
      <p:ext uri="{BB962C8B-B14F-4D97-AF65-F5344CB8AC3E}">
        <p14:creationId xmlns:p14="http://schemas.microsoft.com/office/powerpoint/2010/main" val="395710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7</a:t>
            </a:fld>
            <a:endParaRPr lang="en-US"/>
          </a:p>
        </p:txBody>
      </p:sp>
    </p:spTree>
    <p:extLst>
      <p:ext uri="{BB962C8B-B14F-4D97-AF65-F5344CB8AC3E}">
        <p14:creationId xmlns:p14="http://schemas.microsoft.com/office/powerpoint/2010/main" val="421344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35</a:t>
            </a:fld>
            <a:endParaRPr lang="en-US"/>
          </a:p>
        </p:txBody>
      </p:sp>
    </p:spTree>
    <p:extLst>
      <p:ext uri="{BB962C8B-B14F-4D97-AF65-F5344CB8AC3E}">
        <p14:creationId xmlns:p14="http://schemas.microsoft.com/office/powerpoint/2010/main" val="21848754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3505" y="0"/>
            <a:ext cx="36639500" cy="20574000"/>
          </a:xfrm>
          <a:prstGeom prst="rect">
            <a:avLst/>
          </a:prstGeom>
        </p:spPr>
      </p:pic>
      <p:sp>
        <p:nvSpPr>
          <p:cNvPr id="10" name="Rectangle 45"/>
          <p:cNvSpPr>
            <a:spLocks noChangeArrowheads="1"/>
          </p:cNvSpPr>
          <p:nvPr userDrawn="1"/>
        </p:nvSpPr>
        <p:spPr bwMode="auto">
          <a:xfrm>
            <a:off x="-63504" y="0"/>
            <a:ext cx="36639504" cy="457200"/>
          </a:xfrm>
          <a:prstGeom prst="rect">
            <a:avLst/>
          </a:prstGeom>
          <a:solidFill>
            <a:srgbClr val="99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
        <p:nvSpPr>
          <p:cNvPr id="23" name="Rectangle 3"/>
          <p:cNvSpPr>
            <a:spLocks noGrp="1" noChangeArrowheads="1"/>
          </p:cNvSpPr>
          <p:nvPr>
            <p:ph type="subTitle" idx="1" hasCustomPrompt="1"/>
          </p:nvPr>
        </p:nvSpPr>
        <p:spPr>
          <a:xfrm>
            <a:off x="15081255" y="1325565"/>
            <a:ext cx="20275548" cy="5072064"/>
          </a:xfrm>
        </p:spPr>
        <p:txBody>
          <a:bodyPr anchor="ctr"/>
          <a:lstStyle>
            <a:lvl1pPr marL="0" indent="0">
              <a:buNone/>
              <a:defRPr sz="11200" baseline="0">
                <a:solidFill>
                  <a:schemeClr val="bg1"/>
                </a:solidFill>
              </a:defRPr>
            </a:lvl1pPr>
          </a:lstStyle>
          <a:p>
            <a:r>
              <a:rPr lang="en-US" dirty="0"/>
              <a:t>Click to add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a:xfrm>
            <a:off x="1930396" y="19154775"/>
            <a:ext cx="2336800" cy="1123950"/>
          </a:xfrm>
        </p:spPr>
        <p:txBody>
          <a:bodyPr/>
          <a:lstStyle/>
          <a:p>
            <a:pPr>
              <a:defRPr/>
            </a:pPr>
            <a:fld id="{49C0EE74-1F2C-4D2D-91EC-B282DFC749DA}" type="slidenum">
              <a:rPr lang="en-US" smtClean="0"/>
              <a:pPr>
                <a:defRPr/>
              </a:pPr>
              <a:t>‹#›</a:t>
            </a:fld>
            <a:endParaRPr lang="en-US"/>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36576000" cy="20574000"/>
          </a:xfrm>
          <a:prstGeom prst="rect">
            <a:avLst/>
          </a:prstGeom>
        </p:spPr>
      </p:pic>
      <p:sp>
        <p:nvSpPr>
          <p:cNvPr id="14" name="Rectangle 45"/>
          <p:cNvSpPr>
            <a:spLocks noChangeArrowheads="1"/>
          </p:cNvSpPr>
          <p:nvPr userDrawn="1"/>
        </p:nvSpPr>
        <p:spPr bwMode="auto">
          <a:xfrm>
            <a:off x="0" y="0"/>
            <a:ext cx="36576000" cy="457200"/>
          </a:xfrm>
          <a:prstGeom prst="rect">
            <a:avLst/>
          </a:prstGeom>
          <a:solidFill>
            <a:srgbClr val="CC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9"/>
            <a:ext cx="33178748" cy="2538411"/>
          </a:xfrm>
          <a:prstGeom prst="rect">
            <a:avLst/>
          </a:prstGeom>
          <a:noFill/>
          <a:ln w="9525">
            <a:noFill/>
            <a:miter lim="800000"/>
            <a:headEnd/>
            <a:tailEnd/>
          </a:ln>
        </p:spPr>
        <p:txBody>
          <a:bodyPr vert="horz" wrap="square" lIns="91431" tIns="45715" rIns="91431" bIns="45715"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22547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dirty="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a:p>
        </p:txBody>
      </p:sp>
      <p:sp>
        <p:nvSpPr>
          <p:cNvPr id="4" name="Title 3"/>
          <p:cNvSpPr>
            <a:spLocks noGrp="1"/>
          </p:cNvSpPr>
          <p:nvPr>
            <p:ph type="title" hasCustomPrompt="1"/>
          </p:nvPr>
        </p:nvSpPr>
        <p:spPr>
          <a:xfrm>
            <a:off x="1689100" y="433395"/>
            <a:ext cx="33178752" cy="2538411"/>
          </a:xfrm>
        </p:spPr>
        <p:txBody>
          <a:bodyPr/>
          <a:lstStyle/>
          <a:p>
            <a:r>
              <a:rPr lang="en-US" dirty="0"/>
              <a:t>Click to add title</a:t>
            </a:r>
          </a:p>
        </p:txBody>
      </p:sp>
      <p:sp>
        <p:nvSpPr>
          <p:cNvPr id="6" name="Picture Placeholder 5"/>
          <p:cNvSpPr>
            <a:spLocks noGrp="1"/>
          </p:cNvSpPr>
          <p:nvPr>
            <p:ph type="pic" sz="quarter" idx="11"/>
          </p:nvPr>
        </p:nvSpPr>
        <p:spPr>
          <a:xfrm>
            <a:off x="1930403" y="4071939"/>
            <a:ext cx="32937452" cy="13101636"/>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1930403" y="17564107"/>
            <a:ext cx="32937452" cy="885825"/>
          </a:xfrm>
        </p:spPr>
        <p:txBody>
          <a:bodyPr>
            <a:noAutofit/>
          </a:bodyPr>
          <a:lstStyle>
            <a:lvl1pPr>
              <a:buFontTx/>
              <a:buNone/>
              <a:defRPr sz="5600"/>
            </a:lvl1pPr>
            <a:lvl2pPr>
              <a:defRPr sz="5600"/>
            </a:lvl2pPr>
            <a:lvl3pPr>
              <a:defRPr sz="5600"/>
            </a:lvl3pPr>
            <a:lvl4pPr>
              <a:defRPr sz="5600"/>
            </a:lvl4pPr>
            <a:lvl5pPr>
              <a:defRPr sz="5600"/>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3220702"/>
            <a:ext cx="31089600" cy="4086225"/>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8720140"/>
            <a:ext cx="31089600" cy="4500561"/>
          </a:xfrm>
        </p:spPr>
        <p:txBody>
          <a:bodyPr anchor="b"/>
          <a:lstStyle>
            <a:lvl1pPr marL="0" indent="0">
              <a:buNone/>
              <a:defRPr sz="8000"/>
            </a:lvl1pPr>
            <a:lvl2pPr marL="1828754" indent="0">
              <a:buNone/>
              <a:defRPr sz="7200"/>
            </a:lvl2pPr>
            <a:lvl3pPr marL="3657509" indent="0">
              <a:buNone/>
              <a:defRPr sz="6400"/>
            </a:lvl3pPr>
            <a:lvl4pPr marL="5486263" indent="0">
              <a:buNone/>
              <a:defRPr sz="5600"/>
            </a:lvl4pPr>
            <a:lvl5pPr marL="7315017" indent="0">
              <a:buNone/>
              <a:defRPr sz="5600"/>
            </a:lvl5pPr>
            <a:lvl6pPr marL="9143771" indent="0">
              <a:buNone/>
              <a:defRPr sz="5600"/>
            </a:lvl6pPr>
            <a:lvl7pPr marL="10972526" indent="0">
              <a:buNone/>
              <a:defRPr sz="5600"/>
            </a:lvl7pPr>
            <a:lvl8pPr marL="12801280" indent="0">
              <a:buNone/>
              <a:defRPr sz="5600"/>
            </a:lvl8pPr>
            <a:lvl9pPr marL="14630034" indent="0">
              <a:buNone/>
              <a:defRPr sz="5600"/>
            </a:lvl9pPr>
          </a:lstStyle>
          <a:p>
            <a:pPr lvl="0"/>
            <a:r>
              <a:rPr lang="en-US"/>
              <a:t>Click to 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4840" y="589041"/>
            <a:ext cx="32918400" cy="2177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4605339"/>
            <a:ext cx="16160752"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6524625"/>
            <a:ext cx="16160752"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4605339"/>
            <a:ext cx="16167100"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6524625"/>
            <a:ext cx="16167100"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3757926"/>
            <a:ext cx="12033252" cy="348615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3757932"/>
            <a:ext cx="20447000" cy="1462056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7698531"/>
            <a:ext cx="12033252" cy="10679958"/>
          </a:xfrm>
        </p:spPr>
        <p:txBody>
          <a:bodyPr/>
          <a:lstStyle>
            <a:lvl1pPr marL="0" indent="0">
              <a:buNone/>
              <a:defRPr sz="5600"/>
            </a:lvl1pPr>
            <a:lvl2pPr marL="1828754" indent="0">
              <a:buNone/>
              <a:defRPr sz="4800"/>
            </a:lvl2pPr>
            <a:lvl3pPr marL="3657509" indent="0">
              <a:buNone/>
              <a:defRPr sz="4000"/>
            </a:lvl3pPr>
            <a:lvl4pPr marL="5486263" indent="0">
              <a:buNone/>
              <a:defRPr sz="3600"/>
            </a:lvl4pPr>
            <a:lvl5pPr marL="7315017" indent="0">
              <a:buNone/>
              <a:defRPr sz="3600"/>
            </a:lvl5pPr>
            <a:lvl6pPr marL="9143771" indent="0">
              <a:buNone/>
              <a:defRPr sz="3600"/>
            </a:lvl6pPr>
            <a:lvl7pPr marL="10972526" indent="0">
              <a:buNone/>
              <a:defRPr sz="3600"/>
            </a:lvl7pPr>
            <a:lvl8pPr marL="12801280" indent="0">
              <a:buNone/>
              <a:defRPr sz="3600"/>
            </a:lvl8pPr>
            <a:lvl9pPr marL="14630034" indent="0">
              <a:buNone/>
              <a:defRPr sz="3600"/>
            </a:lvl9pPr>
          </a:lstStyle>
          <a:p>
            <a:pPr lvl="0"/>
            <a:r>
              <a:rPr lang="en-US"/>
              <a:t>Click to 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336564"/>
            <a:ext cx="32918400" cy="13577889"/>
          </a:xfrm>
          <a:prstGeom prst="rect">
            <a:avLst/>
          </a:prstGeom>
        </p:spPr>
        <p:txBody>
          <a:bodyPr vert="horz" lIns="274320" tIns="137160" rIns="274320" bIns="137160" rtlCol="0">
            <a:normAutofit/>
          </a:bodyPr>
          <a:lstStyle/>
          <a:p>
            <a:pPr lvl="0"/>
            <a:r>
              <a:rPr lang="en-US" dirty="0"/>
              <a:t>First Level</a:t>
            </a:r>
          </a:p>
          <a:p>
            <a:pPr lvl="1"/>
            <a:r>
              <a:rPr lang="en-US" dirty="0"/>
              <a:t>Second level</a:t>
            </a:r>
          </a:p>
          <a:p>
            <a:pPr lvl="2"/>
            <a:r>
              <a:rPr lang="en-US" dirty="0"/>
              <a:t>Third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pic>
        <p:nvPicPr>
          <p:cNvPr id="9" name="Picture 30"/>
          <p:cNvPicPr>
            <a:picLocks noChangeAspect="1" noChangeArrowheads="1"/>
          </p:cNvPicPr>
          <p:nvPr userDrawn="1"/>
        </p:nvPicPr>
        <p:blipFill>
          <a:blip r:embed="rId13">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0" y="304806"/>
            <a:ext cx="36576000" cy="2943225"/>
          </a:xfrm>
          <a:prstGeom prst="rect">
            <a:avLst/>
          </a:prstGeom>
          <a:noFill/>
          <a:ln w="9525">
            <a:noFill/>
            <a:miter lim="800000"/>
            <a:headEnd/>
            <a:tailEnd/>
          </a:ln>
        </p:spPr>
      </p:pic>
      <p:sp>
        <p:nvSpPr>
          <p:cNvPr id="10" name="Rectangle 32"/>
          <p:cNvSpPr>
            <a:spLocks noChangeArrowheads="1"/>
          </p:cNvSpPr>
          <p:nvPr userDrawn="1"/>
        </p:nvSpPr>
        <p:spPr bwMode="auto">
          <a:xfrm>
            <a:off x="0" y="7"/>
            <a:ext cx="36576000" cy="314325"/>
          </a:xfrm>
          <a:prstGeom prst="rect">
            <a:avLst/>
          </a:prstGeom>
          <a:solidFill>
            <a:srgbClr val="C0143C"/>
          </a:solidFill>
          <a:ln w="9525">
            <a:noFill/>
            <a:miter lim="800000"/>
            <a:headEnd/>
            <a:tailEnd/>
          </a:ln>
          <a:effectLst/>
        </p:spPr>
        <p:txBody>
          <a:bodyPr wrap="none" lIns="365760" tIns="182880" rIns="365760" bIns="182880" anchor="ctr"/>
          <a:lstStyle/>
          <a:p>
            <a:pPr>
              <a:defRPr/>
            </a:pPr>
            <a:endParaRPr lang="en-US" sz="7200">
              <a:latin typeface="Arial" charset="0"/>
              <a:ea typeface="ＭＳ Ｐゴシック" pitchFamily="48" charset="-128"/>
              <a:cs typeface="+mn-cs"/>
            </a:endParaRPr>
          </a:p>
        </p:txBody>
      </p:sp>
      <p:sp>
        <p:nvSpPr>
          <p:cNvPr id="11" name="Line 33"/>
          <p:cNvSpPr>
            <a:spLocks noChangeShapeType="1"/>
          </p:cNvSpPr>
          <p:nvPr userDrawn="1"/>
        </p:nvSpPr>
        <p:spPr bwMode="auto">
          <a:xfrm flipH="1" flipV="1">
            <a:off x="2133598" y="18935700"/>
            <a:ext cx="32613601" cy="67286"/>
          </a:xfrm>
          <a:prstGeom prst="line">
            <a:avLst/>
          </a:prstGeom>
          <a:noFill/>
          <a:ln w="9525">
            <a:solidFill>
              <a:srgbClr val="C0143C"/>
            </a:solidFill>
            <a:round/>
            <a:headEnd/>
            <a:tailEnd/>
          </a:ln>
          <a:effectLst/>
        </p:spPr>
        <p:txBody>
          <a:bodyPr lIns="365760" tIns="182880" rIns="365760" bIns="182880"/>
          <a:lstStyle/>
          <a:p>
            <a:pPr>
              <a:defRPr/>
            </a:pPr>
            <a:endParaRPr lang="en-US" sz="7200">
              <a:latin typeface="Arial" charset="0"/>
              <a:ea typeface="+mn-ea"/>
              <a:cs typeface="+mn-cs"/>
            </a:endParaRPr>
          </a:p>
        </p:txBody>
      </p:sp>
      <p:sp>
        <p:nvSpPr>
          <p:cNvPr id="18" name="Rectangle 36"/>
          <p:cNvSpPr>
            <a:spLocks noGrp="1" noChangeArrowheads="1"/>
          </p:cNvSpPr>
          <p:nvPr>
            <p:ph type="title"/>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Lst>
  <p:hf hdr="0" ftr="0" dt="0"/>
  <p:txStyles>
    <p:titleStyle>
      <a:lvl1pPr algn="l" defTabSz="1828754" rtl="0" eaLnBrk="1" latinLnBrk="0" hangingPunct="1">
        <a:spcBef>
          <a:spcPct val="0"/>
        </a:spcBef>
        <a:buNone/>
        <a:defRPr sz="12800" b="0" i="0" kern="1200">
          <a:solidFill>
            <a:schemeClr val="bg1"/>
          </a:solidFill>
          <a:latin typeface="Arial"/>
          <a:ea typeface="+mj-ea"/>
          <a:cs typeface="Arial"/>
        </a:defRPr>
      </a:lvl1pPr>
    </p:titleStyle>
    <p:bodyStyle>
      <a:lvl1pPr marL="1365218" indent="-1365218" algn="l" defTabSz="1828754" rtl="0" eaLnBrk="1" latinLnBrk="0" hangingPunct="1">
        <a:spcBef>
          <a:spcPct val="20000"/>
        </a:spcBef>
        <a:buClr>
          <a:srgbClr val="C0143C"/>
        </a:buClr>
        <a:buFont typeface="Wingdings" charset="2"/>
        <a:buChar char="§"/>
        <a:defRPr sz="12000" b="0" i="0" kern="1200">
          <a:solidFill>
            <a:schemeClr val="tx1"/>
          </a:solidFill>
          <a:latin typeface="Arial"/>
          <a:ea typeface="+mn-ea"/>
          <a:cs typeface="Arial"/>
        </a:defRPr>
      </a:lvl1pPr>
      <a:lvl2pPr marL="2971726" indent="-1142971" algn="l" defTabSz="1828754" rtl="0" eaLnBrk="1" latinLnBrk="0" hangingPunct="1">
        <a:spcBef>
          <a:spcPct val="20000"/>
        </a:spcBef>
        <a:buClr>
          <a:srgbClr val="575A5D"/>
        </a:buClr>
        <a:buFont typeface="Wingdings" charset="2"/>
        <a:buChar char="§"/>
        <a:defRPr sz="10400" b="0" i="0" kern="1200">
          <a:solidFill>
            <a:schemeClr val="tx1"/>
          </a:solidFill>
          <a:latin typeface="Arial"/>
          <a:ea typeface="+mn-ea"/>
          <a:cs typeface="Arial"/>
        </a:defRPr>
      </a:lvl2pPr>
      <a:lvl3pPr marL="4571886" indent="-914377" algn="l" defTabSz="1828754" rtl="0" eaLnBrk="1" latinLnBrk="0" hangingPunct="1">
        <a:spcBef>
          <a:spcPct val="20000"/>
        </a:spcBef>
        <a:buFont typeface="Lucida Grande"/>
        <a:buChar char="-"/>
        <a:defRPr sz="9600" b="0" i="0" kern="1200">
          <a:solidFill>
            <a:schemeClr val="tx1"/>
          </a:solidFill>
          <a:latin typeface="Arial"/>
          <a:ea typeface="+mn-ea"/>
          <a:cs typeface="Arial"/>
        </a:defRPr>
      </a:lvl3pPr>
      <a:lvl4pPr marL="6400640"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4pPr>
      <a:lvl5pPr marL="8229394"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5pPr>
      <a:lvl6pPr marL="10058149" indent="-914377" algn="l" defTabSz="1828754" rtl="0" eaLnBrk="1" latinLnBrk="0" hangingPunct="1">
        <a:spcBef>
          <a:spcPct val="20000"/>
        </a:spcBef>
        <a:buFont typeface="Arial"/>
        <a:buChar char="•"/>
        <a:defRPr sz="8000" kern="1200">
          <a:solidFill>
            <a:schemeClr val="tx1"/>
          </a:solidFill>
          <a:latin typeface="+mn-lt"/>
          <a:ea typeface="+mn-ea"/>
          <a:cs typeface="+mn-cs"/>
        </a:defRPr>
      </a:lvl6pPr>
      <a:lvl7pPr marL="11886903" indent="-914377" algn="l" defTabSz="1828754" rtl="0" eaLnBrk="1" latinLnBrk="0" hangingPunct="1">
        <a:spcBef>
          <a:spcPct val="20000"/>
        </a:spcBef>
        <a:buFont typeface="Arial"/>
        <a:buChar char="•"/>
        <a:defRPr sz="8000" kern="1200">
          <a:solidFill>
            <a:schemeClr val="tx1"/>
          </a:solidFill>
          <a:latin typeface="+mn-lt"/>
          <a:ea typeface="+mn-ea"/>
          <a:cs typeface="+mn-cs"/>
        </a:defRPr>
      </a:lvl7pPr>
      <a:lvl8pPr marL="13715657" indent="-914377" algn="l" defTabSz="1828754" rtl="0" eaLnBrk="1" latinLnBrk="0" hangingPunct="1">
        <a:spcBef>
          <a:spcPct val="20000"/>
        </a:spcBef>
        <a:buFont typeface="Arial"/>
        <a:buChar char="•"/>
        <a:defRPr sz="8000" kern="1200">
          <a:solidFill>
            <a:schemeClr val="tx1"/>
          </a:solidFill>
          <a:latin typeface="+mn-lt"/>
          <a:ea typeface="+mn-ea"/>
          <a:cs typeface="+mn-cs"/>
        </a:defRPr>
      </a:lvl8pPr>
      <a:lvl9pPr marL="15544411" indent="-914377" algn="l" defTabSz="1828754"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754" rtl="0" eaLnBrk="1" latinLnBrk="0" hangingPunct="1">
        <a:defRPr sz="7200" kern="1200">
          <a:solidFill>
            <a:schemeClr val="tx1"/>
          </a:solidFill>
          <a:latin typeface="+mn-lt"/>
          <a:ea typeface="+mn-ea"/>
          <a:cs typeface="+mn-cs"/>
        </a:defRPr>
      </a:lvl1pPr>
      <a:lvl2pPr marL="1828754" algn="l" defTabSz="1828754" rtl="0" eaLnBrk="1" latinLnBrk="0" hangingPunct="1">
        <a:defRPr sz="7200" kern="1200">
          <a:solidFill>
            <a:schemeClr val="tx1"/>
          </a:solidFill>
          <a:latin typeface="+mn-lt"/>
          <a:ea typeface="+mn-ea"/>
          <a:cs typeface="+mn-cs"/>
        </a:defRPr>
      </a:lvl2pPr>
      <a:lvl3pPr marL="3657509" algn="l" defTabSz="1828754" rtl="0" eaLnBrk="1" latinLnBrk="0" hangingPunct="1">
        <a:defRPr sz="7200" kern="1200">
          <a:solidFill>
            <a:schemeClr val="tx1"/>
          </a:solidFill>
          <a:latin typeface="+mn-lt"/>
          <a:ea typeface="+mn-ea"/>
          <a:cs typeface="+mn-cs"/>
        </a:defRPr>
      </a:lvl3pPr>
      <a:lvl4pPr marL="5486263" algn="l" defTabSz="1828754" rtl="0" eaLnBrk="1" latinLnBrk="0" hangingPunct="1">
        <a:defRPr sz="7200" kern="1200">
          <a:solidFill>
            <a:schemeClr val="tx1"/>
          </a:solidFill>
          <a:latin typeface="+mn-lt"/>
          <a:ea typeface="+mn-ea"/>
          <a:cs typeface="+mn-cs"/>
        </a:defRPr>
      </a:lvl4pPr>
      <a:lvl5pPr marL="7315017" algn="l" defTabSz="1828754" rtl="0" eaLnBrk="1" latinLnBrk="0" hangingPunct="1">
        <a:defRPr sz="7200" kern="1200">
          <a:solidFill>
            <a:schemeClr val="tx1"/>
          </a:solidFill>
          <a:latin typeface="+mn-lt"/>
          <a:ea typeface="+mn-ea"/>
          <a:cs typeface="+mn-cs"/>
        </a:defRPr>
      </a:lvl5pPr>
      <a:lvl6pPr marL="9143771" algn="l" defTabSz="1828754" rtl="0" eaLnBrk="1" latinLnBrk="0" hangingPunct="1">
        <a:defRPr sz="7200" kern="1200">
          <a:solidFill>
            <a:schemeClr val="tx1"/>
          </a:solidFill>
          <a:latin typeface="+mn-lt"/>
          <a:ea typeface="+mn-ea"/>
          <a:cs typeface="+mn-cs"/>
        </a:defRPr>
      </a:lvl6pPr>
      <a:lvl7pPr marL="10972526" algn="l" defTabSz="1828754" rtl="0" eaLnBrk="1" latinLnBrk="0" hangingPunct="1">
        <a:defRPr sz="7200" kern="1200">
          <a:solidFill>
            <a:schemeClr val="tx1"/>
          </a:solidFill>
          <a:latin typeface="+mn-lt"/>
          <a:ea typeface="+mn-ea"/>
          <a:cs typeface="+mn-cs"/>
        </a:defRPr>
      </a:lvl7pPr>
      <a:lvl8pPr marL="12801280" algn="l" defTabSz="1828754" rtl="0" eaLnBrk="1" latinLnBrk="0" hangingPunct="1">
        <a:defRPr sz="7200" kern="1200">
          <a:solidFill>
            <a:schemeClr val="tx1"/>
          </a:solidFill>
          <a:latin typeface="+mn-lt"/>
          <a:ea typeface="+mn-ea"/>
          <a:cs typeface="+mn-cs"/>
        </a:defRPr>
      </a:lvl8pPr>
      <a:lvl9pPr marL="14630034" algn="l" defTabSz="1828754"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deeplearningcrashcourse.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6.wdp"/><Relationship Id="rId3" Type="http://schemas.openxmlformats.org/officeDocument/2006/relationships/image" Target="../media/image17.jpg"/><Relationship Id="rId7" Type="http://schemas.openxmlformats.org/officeDocument/2006/relationships/image" Target="../media/image20.jpg"/><Relationship Id="rId12" Type="http://schemas.openxmlformats.org/officeDocument/2006/relationships/image" Target="../media/image25.png"/><Relationship Id="rId2" Type="http://schemas.openxmlformats.org/officeDocument/2006/relationships/image" Target="../media/image310.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24.jpg"/><Relationship Id="rId5" Type="http://schemas.openxmlformats.org/officeDocument/2006/relationships/image" Target="../media/image19.png"/><Relationship Id="rId10" Type="http://schemas.openxmlformats.org/officeDocument/2006/relationships/image" Target="../media/image23.jpg"/><Relationship Id="rId4" Type="http://schemas.openxmlformats.org/officeDocument/2006/relationships/image" Target="../media/image18.jp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420.png"/></Relationships>
</file>

<file path=ppt/slides/_rels/slide1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6.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9.png"/><Relationship Id="rId4" Type="http://schemas.microsoft.com/office/2007/relationships/hdphoto" Target="../media/hdphoto7.wdp"/><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6.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9.png"/><Relationship Id="rId4" Type="http://schemas.microsoft.com/office/2007/relationships/hdphoto" Target="../media/hdphoto7.wdp"/><Relationship Id="rId9" Type="http://schemas.openxmlformats.org/officeDocument/2006/relationships/image" Target="../media/image6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42.jpeg"/><Relationship Id="rId4" Type="http://schemas.openxmlformats.org/officeDocument/2006/relationships/image" Target="../media/image65.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png"/><Relationship Id="rId7"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1.pn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3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8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30.png"/><Relationship Id="rId11" Type="http://schemas.openxmlformats.org/officeDocument/2006/relationships/image" Target="../media/image5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820.png"/><Relationship Id="rId9"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doi.org/10.1016/0893-6080(91)90009-T" TargetMode="Externa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VOC3huqHrss?feature=oembe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jpeg"/><Relationship Id="rId5" Type="http://schemas.openxmlformats.org/officeDocument/2006/relationships/diagramQuickStyle" Target="../diagrams/quickStyle1.xml"/><Relationship Id="rId10" Type="http://schemas.openxmlformats.org/officeDocument/2006/relationships/image" Target="../media/image11.jpeg"/><Relationship Id="rId4" Type="http://schemas.openxmlformats.org/officeDocument/2006/relationships/diagramLayout" Target="../diagrams/layout1.xml"/><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15.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a:spLocks noGrp="1"/>
          </p:cNvSpPr>
          <p:nvPr>
            <p:ph type="subTitle" idx="1"/>
          </p:nvPr>
        </p:nvSpPr>
        <p:spPr>
          <a:xfrm>
            <a:off x="298026" y="1497911"/>
            <a:ext cx="35979947" cy="5106410"/>
          </a:xfrm>
        </p:spPr>
        <p:txBody>
          <a:bodyPr>
            <a:normAutofit/>
          </a:bodyPr>
          <a:lstStyle/>
          <a:p>
            <a:pPr algn="ctr"/>
            <a:r>
              <a:rPr lang="en-US" altLang="zh-CN" sz="14800" b="1" i="1" dirty="0">
                <a:solidFill>
                  <a:srgbClr val="FFFF00"/>
                </a:solidFill>
              </a:rPr>
              <a:t>Deep Learning Crash Course</a:t>
            </a:r>
          </a:p>
        </p:txBody>
      </p:sp>
      <p:sp>
        <p:nvSpPr>
          <p:cNvPr id="6" name="Text Box 3"/>
          <p:cNvSpPr txBox="1">
            <a:spLocks noChangeArrowheads="1"/>
          </p:cNvSpPr>
          <p:nvPr/>
        </p:nvSpPr>
        <p:spPr bwMode="auto">
          <a:xfrm>
            <a:off x="2499360" y="8420078"/>
            <a:ext cx="32173333" cy="11146385"/>
          </a:xfrm>
          <a:prstGeom prst="rect">
            <a:avLst/>
          </a:prstGeom>
          <a:noFill/>
          <a:ln w="9525">
            <a:noFill/>
            <a:miter lim="800000"/>
            <a:headEnd/>
            <a:tailEnd/>
          </a:ln>
        </p:spPr>
        <p:txBody>
          <a:bodyPr wrap="square">
            <a:spAutoFit/>
          </a:bodyPr>
          <a:lstStyle/>
          <a:p>
            <a:pPr algn="ctr">
              <a:spcBef>
                <a:spcPct val="50000"/>
              </a:spcBef>
            </a:pPr>
            <a:endParaRPr lang="en-US" sz="26500" dirty="0">
              <a:solidFill>
                <a:srgbClr val="C0143C"/>
              </a:solidFill>
              <a:cs typeface="Arial" pitchFamily="34" charset="0"/>
            </a:endParaRPr>
          </a:p>
          <a:p>
            <a:pPr algn="ctr"/>
            <a:r>
              <a:rPr lang="en-US" sz="8000" b="1" dirty="0">
                <a:cs typeface="Arial"/>
              </a:rPr>
              <a:t>Hui Xue</a:t>
            </a:r>
          </a:p>
          <a:p>
            <a:pPr algn="ctr"/>
            <a:endParaRPr lang="en-US" sz="8000" b="1" dirty="0">
              <a:cs typeface="Arial"/>
            </a:endParaRPr>
          </a:p>
          <a:p>
            <a:pPr algn="ctr"/>
            <a:r>
              <a:rPr lang="en-US" sz="8000" b="1" dirty="0">
                <a:cs typeface="Arial"/>
              </a:rPr>
              <a:t>Fall 2021</a:t>
            </a:r>
            <a:endParaRPr lang="en-US" sz="10666" b="1" dirty="0">
              <a:cs typeface="Arial"/>
            </a:endParaRPr>
          </a:p>
          <a:p>
            <a:pPr algn="ctr"/>
            <a:endParaRPr lang="en-US" sz="10666" dirty="0">
              <a:cs typeface="Arial" pitchFamily="34" charset="0"/>
            </a:endParaRPr>
          </a:p>
          <a:p>
            <a:pPr algn="ctr"/>
            <a:endParaRPr lang="en-US" sz="10666" dirty="0">
              <a:solidFill>
                <a:schemeClr val="accent2"/>
              </a:solidFill>
              <a:cs typeface="Arial" pitchFamily="34" charset="0"/>
            </a:endParaRPr>
          </a:p>
        </p:txBody>
      </p:sp>
      <p:pic>
        <p:nvPicPr>
          <p:cNvPr id="2050" name="Picture 2">
            <a:extLst>
              <a:ext uri="{FF2B5EF4-FFF2-40B4-BE49-F238E27FC236}">
                <a16:creationId xmlns:a16="http://schemas.microsoft.com/office/drawing/2014/main" id="{A5DBD535-B308-48DD-8196-5CFF8823A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665" y="8964665"/>
            <a:ext cx="8820150" cy="8210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80603-C350-44D5-BDCB-53AB09F6EF35}"/>
              </a:ext>
            </a:extLst>
          </p:cNvPr>
          <p:cNvSpPr/>
          <p:nvPr/>
        </p:nvSpPr>
        <p:spPr>
          <a:xfrm>
            <a:off x="2318452" y="17095459"/>
            <a:ext cx="11700575" cy="923330"/>
          </a:xfrm>
          <a:prstGeom prst="rect">
            <a:avLst/>
          </a:prstGeom>
        </p:spPr>
        <p:txBody>
          <a:bodyPr wrap="none">
            <a:spAutoFit/>
          </a:bodyPr>
          <a:lstStyle/>
          <a:p>
            <a:pPr algn="ctr"/>
            <a:r>
              <a:rPr lang="en-US" b="1" i="1" dirty="0">
                <a:hlinkClick r:id="rId4"/>
              </a:rPr>
              <a:t>www.deeplearningcrashcourse.org</a:t>
            </a:r>
            <a:endParaRPr lang="en-US" i="1" dirty="0"/>
          </a:p>
        </p:txBody>
      </p:sp>
    </p:spTree>
    <p:extLst>
      <p:ext uri="{BB962C8B-B14F-4D97-AF65-F5344CB8AC3E}">
        <p14:creationId xmlns:p14="http://schemas.microsoft.com/office/powerpoint/2010/main" val="1958312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Model as a mapping function</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29236586" cy="923330"/>
          </a:xfrm>
          <a:prstGeom prst="rect">
            <a:avLst/>
          </a:prstGeom>
          <a:noFill/>
        </p:spPr>
        <p:txBody>
          <a:bodyPr wrap="square" rtlCol="0">
            <a:spAutoFit/>
          </a:bodyPr>
          <a:lstStyle/>
          <a:p>
            <a:r>
              <a:rPr lang="en-US" altLang="zh-CN" dirty="0"/>
              <a:t>First idea : design a mapping function to map image pixel values to the probability</a:t>
            </a:r>
            <a:endParaRPr lang="en-US" dirty="0"/>
          </a:p>
        </p:txBody>
      </p:sp>
      <p:pic>
        <p:nvPicPr>
          <p:cNvPr id="5" name="Picture 4">
            <a:extLst>
              <a:ext uri="{FF2B5EF4-FFF2-40B4-BE49-F238E27FC236}">
                <a16:creationId xmlns:a16="http://schemas.microsoft.com/office/drawing/2014/main" id="{880DBA03-8ACF-47BA-B53B-FC9EBA343320}"/>
              </a:ext>
            </a:extLst>
          </p:cNvPr>
          <p:cNvPicPr>
            <a:picLocks noChangeAspect="1"/>
          </p:cNvPicPr>
          <p:nvPr/>
        </p:nvPicPr>
        <p:blipFill>
          <a:blip r:embed="rId2"/>
          <a:stretch>
            <a:fillRect/>
          </a:stretch>
        </p:blipFill>
        <p:spPr>
          <a:xfrm>
            <a:off x="16917356" y="5908147"/>
            <a:ext cx="8738526" cy="116513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70F52F-6B7A-476F-A1BB-DBA852D9E262}"/>
                  </a:ext>
                </a:extLst>
              </p:cNvPr>
              <p:cNvSpPr txBox="1"/>
              <p:nvPr/>
            </p:nvSpPr>
            <p:spPr>
              <a:xfrm>
                <a:off x="8713693" y="9610170"/>
                <a:ext cx="297677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70F52F-6B7A-476F-A1BB-DBA852D9E262}"/>
                  </a:ext>
                </a:extLst>
              </p:cNvPr>
              <p:cNvSpPr txBox="1">
                <a:spLocks noRot="1" noChangeAspect="1" noMove="1" noResize="1" noEditPoints="1" noAdjustHandles="1" noChangeArrowheads="1" noChangeShapeType="1" noTextEdit="1"/>
              </p:cNvSpPr>
              <p:nvPr/>
            </p:nvSpPr>
            <p:spPr>
              <a:xfrm>
                <a:off x="8713693" y="9610170"/>
                <a:ext cx="2976776" cy="83099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98905CC-3790-4F86-BB32-F5602102A4F5}"/>
              </a:ext>
            </a:extLst>
          </p:cNvPr>
          <p:cNvCxnSpPr>
            <a:cxnSpLocks/>
          </p:cNvCxnSpPr>
          <p:nvPr/>
        </p:nvCxnSpPr>
        <p:spPr>
          <a:xfrm flipV="1">
            <a:off x="26027172" y="11733829"/>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707F333-A17B-40B3-877E-30F6B08733B8}"/>
              </a:ext>
            </a:extLst>
          </p:cNvPr>
          <p:cNvSpPr txBox="1"/>
          <p:nvPr/>
        </p:nvSpPr>
        <p:spPr>
          <a:xfrm>
            <a:off x="29655679" y="10422786"/>
            <a:ext cx="6028223" cy="2585323"/>
          </a:xfrm>
          <a:prstGeom prst="rect">
            <a:avLst/>
          </a:prstGeom>
          <a:noFill/>
        </p:spPr>
        <p:txBody>
          <a:bodyPr wrap="square" rtlCol="0">
            <a:spAutoFit/>
          </a:bodyPr>
          <a:lstStyle/>
          <a:p>
            <a:r>
              <a:rPr lang="en-US" dirty="0"/>
              <a:t>A scalar for the probability where heart was imaged</a:t>
            </a:r>
          </a:p>
        </p:txBody>
      </p:sp>
      <p:cxnSp>
        <p:nvCxnSpPr>
          <p:cNvPr id="9" name="Straight Arrow Connector 8">
            <a:extLst>
              <a:ext uri="{FF2B5EF4-FFF2-40B4-BE49-F238E27FC236}">
                <a16:creationId xmlns:a16="http://schemas.microsoft.com/office/drawing/2014/main" id="{C9D74390-5514-43E6-9ADA-ACADCDFDEE01}"/>
              </a:ext>
            </a:extLst>
          </p:cNvPr>
          <p:cNvCxnSpPr>
            <a:cxnSpLocks/>
          </p:cNvCxnSpPr>
          <p:nvPr/>
        </p:nvCxnSpPr>
        <p:spPr>
          <a:xfrm flipV="1">
            <a:off x="6282953" y="10479579"/>
            <a:ext cx="2430740" cy="166974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E1895D-9920-43AF-A552-42D58ABD38F4}"/>
              </a:ext>
            </a:extLst>
          </p:cNvPr>
          <p:cNvCxnSpPr>
            <a:cxnSpLocks/>
          </p:cNvCxnSpPr>
          <p:nvPr/>
        </p:nvCxnSpPr>
        <p:spPr>
          <a:xfrm flipH="1" flipV="1">
            <a:off x="11086047" y="10441165"/>
            <a:ext cx="2162745" cy="285471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CD191E7-0466-44D6-9F2C-A984DF5F5728}"/>
              </a:ext>
            </a:extLst>
          </p:cNvPr>
          <p:cNvSpPr txBox="1"/>
          <p:nvPr/>
        </p:nvSpPr>
        <p:spPr>
          <a:xfrm>
            <a:off x="8713693" y="13718974"/>
            <a:ext cx="8738526" cy="4247317"/>
          </a:xfrm>
          <a:prstGeom prst="rect">
            <a:avLst/>
          </a:prstGeom>
          <a:noFill/>
        </p:spPr>
        <p:txBody>
          <a:bodyPr wrap="square" rtlCol="0">
            <a:spAutoFit/>
          </a:bodyPr>
          <a:lstStyle/>
          <a:p>
            <a:r>
              <a:rPr lang="en-US" dirty="0"/>
              <a:t>X : Nx1 vector</a:t>
            </a:r>
          </a:p>
          <a:p>
            <a:endParaRPr lang="en-US" dirty="0"/>
          </a:p>
          <a:p>
            <a:r>
              <a:rPr lang="en-US" dirty="0"/>
              <a:t>N=</a:t>
            </a:r>
            <a:r>
              <a:rPr lang="en-US" dirty="0" err="1"/>
              <a:t>HxW</a:t>
            </a:r>
            <a:r>
              <a:rPr lang="en-US" dirty="0"/>
              <a:t>, number of pixels</a:t>
            </a:r>
          </a:p>
          <a:p>
            <a:endParaRPr lang="en-US" dirty="0"/>
          </a:p>
          <a:p>
            <a:r>
              <a:rPr lang="en-US" i="1" dirty="0"/>
              <a:t>upper case, bold</a:t>
            </a:r>
          </a:p>
        </p:txBody>
      </p:sp>
      <p:sp>
        <p:nvSpPr>
          <p:cNvPr id="15" name="TextBox 14">
            <a:extLst>
              <a:ext uri="{FF2B5EF4-FFF2-40B4-BE49-F238E27FC236}">
                <a16:creationId xmlns:a16="http://schemas.microsoft.com/office/drawing/2014/main" id="{DE47B9E3-10FF-40BB-BD9C-DA2DCC51C11D}"/>
              </a:ext>
            </a:extLst>
          </p:cNvPr>
          <p:cNvSpPr txBox="1"/>
          <p:nvPr/>
        </p:nvSpPr>
        <p:spPr>
          <a:xfrm>
            <a:off x="1930396" y="12247892"/>
            <a:ext cx="8169965" cy="2585323"/>
          </a:xfrm>
          <a:prstGeom prst="rect">
            <a:avLst/>
          </a:prstGeom>
          <a:noFill/>
        </p:spPr>
        <p:txBody>
          <a:bodyPr wrap="square" rtlCol="0">
            <a:spAutoFit/>
          </a:bodyPr>
          <a:lstStyle/>
          <a:p>
            <a:r>
              <a:rPr lang="en-US" dirty="0"/>
              <a:t>y : a single floating value</a:t>
            </a:r>
          </a:p>
          <a:p>
            <a:endParaRPr lang="en-US" dirty="0"/>
          </a:p>
          <a:p>
            <a:r>
              <a:rPr lang="en-US" i="1" dirty="0"/>
              <a:t>lower case, regular</a:t>
            </a:r>
          </a:p>
        </p:txBody>
      </p:sp>
    </p:spTree>
    <p:extLst>
      <p:ext uri="{BB962C8B-B14F-4D97-AF65-F5344CB8AC3E}">
        <p14:creationId xmlns:p14="http://schemas.microsoft.com/office/powerpoint/2010/main" val="126878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mapping, weights and bias</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9944976" cy="923330"/>
          </a:xfrm>
          <a:prstGeom prst="rect">
            <a:avLst/>
          </a:prstGeom>
          <a:noFill/>
        </p:spPr>
        <p:txBody>
          <a:bodyPr wrap="square" rtlCol="0">
            <a:spAutoFit/>
          </a:bodyPr>
          <a:lstStyle/>
          <a:p>
            <a:r>
              <a:rPr lang="en-US" dirty="0"/>
              <a:t>Start with a linear mapping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3664834" y="8887576"/>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𝑧</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3664834" y="8887576"/>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11509203" y="10118682"/>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9129734" y="13424688"/>
            <a:ext cx="4535100" cy="923330"/>
          </a:xfrm>
          <a:prstGeom prst="rect">
            <a:avLst/>
          </a:prstGeom>
          <a:noFill/>
        </p:spPr>
        <p:txBody>
          <a:bodyPr wrap="square" rtlCol="0">
            <a:spAutoFit/>
          </a:bodyPr>
          <a:lstStyle/>
          <a:p>
            <a:r>
              <a:rPr lang="en-US" dirty="0"/>
              <a:t>z : 1x1 scalar</a:t>
            </a:r>
            <a:endParaRPr lang="en-US" i="1" dirty="0"/>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16120566" y="10118683"/>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14549227" y="14338738"/>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19046939" y="10118682"/>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19950026" y="14791123"/>
            <a:ext cx="4535100" cy="923330"/>
          </a:xfrm>
          <a:prstGeom prst="rect">
            <a:avLst/>
          </a:prstGeom>
          <a:noFill/>
        </p:spPr>
        <p:txBody>
          <a:bodyPr wrap="square" rtlCol="0">
            <a:spAutoFit/>
          </a:bodyPr>
          <a:lstStyle/>
          <a:p>
            <a:r>
              <a:rPr lang="en-US" dirty="0"/>
              <a:t>b : 1x1  </a:t>
            </a:r>
            <a:r>
              <a:rPr lang="en-US" b="1" dirty="0"/>
              <a:t>bias</a:t>
            </a:r>
            <a:endParaRPr lang="en-US" i="1" dirty="0"/>
          </a:p>
        </p:txBody>
      </p:sp>
    </p:spTree>
    <p:extLst>
      <p:ext uri="{BB962C8B-B14F-4D97-AF65-F5344CB8AC3E}">
        <p14:creationId xmlns:p14="http://schemas.microsoft.com/office/powerpoint/2010/main" val="203358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Process a </a:t>
            </a:r>
            <a:r>
              <a:rPr lang="en-US" b="1" i="1" dirty="0"/>
              <a:t>Batch</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17650963" cy="923330"/>
          </a:xfrm>
          <a:prstGeom prst="rect">
            <a:avLst/>
          </a:prstGeom>
          <a:noFill/>
        </p:spPr>
        <p:txBody>
          <a:bodyPr wrap="square" rtlCol="0">
            <a:spAutoFit/>
          </a:bodyPr>
          <a:lstStyle/>
          <a:p>
            <a:r>
              <a:rPr lang="en-US" dirty="0"/>
              <a:t>We can process multiple images in one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22743922" y="9563412"/>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22743922" y="9563412"/>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20588291" y="10794518"/>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18208822" y="14100524"/>
            <a:ext cx="4535100" cy="2585323"/>
          </a:xfrm>
          <a:prstGeom prst="rect">
            <a:avLst/>
          </a:prstGeom>
          <a:noFill/>
        </p:spPr>
        <p:txBody>
          <a:bodyPr wrap="square" rtlCol="0">
            <a:spAutoFit/>
          </a:bodyPr>
          <a:lstStyle/>
          <a:p>
            <a:r>
              <a:rPr lang="en-US" b="1" dirty="0"/>
              <a:t>Z</a:t>
            </a:r>
            <a:r>
              <a:rPr lang="en-US" dirty="0"/>
              <a:t> : 1xB scalar</a:t>
            </a:r>
          </a:p>
          <a:p>
            <a:endParaRPr lang="en-US" i="1" dirty="0"/>
          </a:p>
          <a:p>
            <a:r>
              <a:rPr lang="en-US" b="1" i="1" dirty="0"/>
              <a:t>score</a:t>
            </a:r>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25199654" y="10794519"/>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23628315" y="15014574"/>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28126027" y="10794518"/>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29029114" y="15466959"/>
            <a:ext cx="4535100" cy="923330"/>
          </a:xfrm>
          <a:prstGeom prst="rect">
            <a:avLst/>
          </a:prstGeom>
          <a:noFill/>
        </p:spPr>
        <p:txBody>
          <a:bodyPr wrap="square" rtlCol="0">
            <a:spAutoFit/>
          </a:bodyPr>
          <a:lstStyle/>
          <a:p>
            <a:r>
              <a:rPr lang="en-US" dirty="0"/>
              <a:t>b : 1x1  </a:t>
            </a:r>
            <a:r>
              <a:rPr lang="en-US" b="1" dirty="0"/>
              <a:t>bias</a:t>
            </a:r>
            <a:endParaRPr lang="en-US" i="1" dirty="0"/>
          </a:p>
        </p:txBody>
      </p:sp>
      <p:cxnSp>
        <p:nvCxnSpPr>
          <p:cNvPr id="15" name="Straight Arrow Connector 14">
            <a:extLst>
              <a:ext uri="{FF2B5EF4-FFF2-40B4-BE49-F238E27FC236}">
                <a16:creationId xmlns:a16="http://schemas.microsoft.com/office/drawing/2014/main" id="{0E78E0DE-E046-4411-BD9F-17D201B202EE}"/>
              </a:ext>
            </a:extLst>
          </p:cNvPr>
          <p:cNvCxnSpPr>
            <a:cxnSpLocks/>
          </p:cNvCxnSpPr>
          <p:nvPr/>
        </p:nvCxnSpPr>
        <p:spPr>
          <a:xfrm flipH="1">
            <a:off x="26174890" y="7417132"/>
            <a:ext cx="936702" cy="237787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1CB088-EB0E-43AF-9F2C-DE136FB91A71}"/>
              </a:ext>
            </a:extLst>
          </p:cNvPr>
          <p:cNvSpPr txBox="1"/>
          <p:nvPr/>
        </p:nvSpPr>
        <p:spPr>
          <a:xfrm>
            <a:off x="26174890" y="6348976"/>
            <a:ext cx="4535100" cy="923330"/>
          </a:xfrm>
          <a:prstGeom prst="rect">
            <a:avLst/>
          </a:prstGeom>
          <a:noFill/>
        </p:spPr>
        <p:txBody>
          <a:bodyPr wrap="square" rtlCol="0">
            <a:spAutoFit/>
          </a:bodyPr>
          <a:lstStyle/>
          <a:p>
            <a:r>
              <a:rPr lang="en-US" b="1" dirty="0"/>
              <a:t>X</a:t>
            </a:r>
            <a:r>
              <a:rPr lang="en-US" dirty="0"/>
              <a:t> : </a:t>
            </a:r>
            <a:r>
              <a:rPr lang="en-US" dirty="0" err="1"/>
              <a:t>NxB</a:t>
            </a:r>
            <a:endParaRPr lang="en-US" i="1" dirty="0"/>
          </a:p>
        </p:txBody>
      </p:sp>
      <p:pic>
        <p:nvPicPr>
          <p:cNvPr id="26" name="Picture 25">
            <a:extLst>
              <a:ext uri="{FF2B5EF4-FFF2-40B4-BE49-F238E27FC236}">
                <a16:creationId xmlns:a16="http://schemas.microsoft.com/office/drawing/2014/main" id="{F332EB24-C930-460E-A223-E43F16820415}"/>
              </a:ext>
            </a:extLst>
          </p:cNvPr>
          <p:cNvPicPr>
            <a:picLocks noChangeAspect="1"/>
          </p:cNvPicPr>
          <p:nvPr/>
        </p:nvPicPr>
        <p:blipFill>
          <a:blip r:embed="rId3"/>
          <a:stretch>
            <a:fillRect/>
          </a:stretch>
        </p:blipFill>
        <p:spPr>
          <a:xfrm>
            <a:off x="12398406" y="8041129"/>
            <a:ext cx="2918128" cy="3657600"/>
          </a:xfrm>
          <a:prstGeom prst="rect">
            <a:avLst/>
          </a:prstGeom>
        </p:spPr>
      </p:pic>
      <p:pic>
        <p:nvPicPr>
          <p:cNvPr id="30" name="Picture 29">
            <a:extLst>
              <a:ext uri="{FF2B5EF4-FFF2-40B4-BE49-F238E27FC236}">
                <a16:creationId xmlns:a16="http://schemas.microsoft.com/office/drawing/2014/main" id="{628BD16B-3C55-4485-A01E-E1D36FA111BB}"/>
              </a:ext>
            </a:extLst>
          </p:cNvPr>
          <p:cNvPicPr>
            <a:picLocks noChangeAspect="1"/>
          </p:cNvPicPr>
          <p:nvPr/>
        </p:nvPicPr>
        <p:blipFill>
          <a:blip r:embed="rId4"/>
          <a:stretch>
            <a:fillRect/>
          </a:stretch>
        </p:blipFill>
        <p:spPr>
          <a:xfrm>
            <a:off x="12352412" y="13022605"/>
            <a:ext cx="2747264" cy="3657600"/>
          </a:xfrm>
          <a:prstGeom prst="rect">
            <a:avLst/>
          </a:prstGeom>
        </p:spPr>
      </p:pic>
      <p:pic>
        <p:nvPicPr>
          <p:cNvPr id="34" name="Picture 33">
            <a:extLst>
              <a:ext uri="{FF2B5EF4-FFF2-40B4-BE49-F238E27FC236}">
                <a16:creationId xmlns:a16="http://schemas.microsoft.com/office/drawing/2014/main" id="{C83A211C-8E4B-4B68-A72C-AA6F2A45A4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611187" y="13142435"/>
            <a:ext cx="2747264" cy="3657600"/>
          </a:xfrm>
          <a:prstGeom prst="rect">
            <a:avLst/>
          </a:prstGeom>
        </p:spPr>
      </p:pic>
      <p:pic>
        <p:nvPicPr>
          <p:cNvPr id="36" name="Picture 35">
            <a:extLst>
              <a:ext uri="{FF2B5EF4-FFF2-40B4-BE49-F238E27FC236}">
                <a16:creationId xmlns:a16="http://schemas.microsoft.com/office/drawing/2014/main" id="{76B9C1B3-6D55-4B27-828F-175D6C041D5A}"/>
              </a:ext>
            </a:extLst>
          </p:cNvPr>
          <p:cNvPicPr>
            <a:picLocks noChangeAspect="1"/>
          </p:cNvPicPr>
          <p:nvPr/>
        </p:nvPicPr>
        <p:blipFill>
          <a:blip r:embed="rId7"/>
          <a:stretch>
            <a:fillRect/>
          </a:stretch>
        </p:blipFill>
        <p:spPr>
          <a:xfrm>
            <a:off x="8484946" y="8351516"/>
            <a:ext cx="2743200" cy="3657600"/>
          </a:xfrm>
          <a:prstGeom prst="rect">
            <a:avLst/>
          </a:prstGeom>
        </p:spPr>
      </p:pic>
      <p:pic>
        <p:nvPicPr>
          <p:cNvPr id="38" name="Picture 37">
            <a:extLst>
              <a:ext uri="{FF2B5EF4-FFF2-40B4-BE49-F238E27FC236}">
                <a16:creationId xmlns:a16="http://schemas.microsoft.com/office/drawing/2014/main" id="{1647C0F3-3961-4E01-B9FC-1D6525A0AC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211347" y="12734740"/>
            <a:ext cx="2743200" cy="3657600"/>
          </a:xfrm>
          <a:prstGeom prst="rect">
            <a:avLst/>
          </a:prstGeom>
        </p:spPr>
      </p:pic>
      <p:pic>
        <p:nvPicPr>
          <p:cNvPr id="40" name="Picture 39">
            <a:extLst>
              <a:ext uri="{FF2B5EF4-FFF2-40B4-BE49-F238E27FC236}">
                <a16:creationId xmlns:a16="http://schemas.microsoft.com/office/drawing/2014/main" id="{0271EFFE-1C22-4A2E-AA83-38C6740C91C5}"/>
              </a:ext>
            </a:extLst>
          </p:cNvPr>
          <p:cNvPicPr>
            <a:picLocks noChangeAspect="1"/>
          </p:cNvPicPr>
          <p:nvPr/>
        </p:nvPicPr>
        <p:blipFill>
          <a:blip r:embed="rId10"/>
          <a:stretch>
            <a:fillRect/>
          </a:stretch>
        </p:blipFill>
        <p:spPr>
          <a:xfrm>
            <a:off x="2262140" y="12462163"/>
            <a:ext cx="2743200" cy="3657600"/>
          </a:xfrm>
          <a:prstGeom prst="rect">
            <a:avLst/>
          </a:prstGeom>
        </p:spPr>
      </p:pic>
      <p:pic>
        <p:nvPicPr>
          <p:cNvPr id="42" name="Picture 41">
            <a:extLst>
              <a:ext uri="{FF2B5EF4-FFF2-40B4-BE49-F238E27FC236}">
                <a16:creationId xmlns:a16="http://schemas.microsoft.com/office/drawing/2014/main" id="{49EEB2B1-0FBF-43D3-A32E-7D250CD6530E}"/>
              </a:ext>
            </a:extLst>
          </p:cNvPr>
          <p:cNvPicPr>
            <a:picLocks noChangeAspect="1"/>
          </p:cNvPicPr>
          <p:nvPr/>
        </p:nvPicPr>
        <p:blipFill>
          <a:blip r:embed="rId11"/>
          <a:stretch>
            <a:fillRect/>
          </a:stretch>
        </p:blipFill>
        <p:spPr>
          <a:xfrm>
            <a:off x="5114878" y="8065822"/>
            <a:ext cx="2743200" cy="3657600"/>
          </a:xfrm>
          <a:prstGeom prst="rect">
            <a:avLst/>
          </a:prstGeom>
        </p:spPr>
      </p:pic>
      <p:pic>
        <p:nvPicPr>
          <p:cNvPr id="44" name="Picture 43">
            <a:extLst>
              <a:ext uri="{FF2B5EF4-FFF2-40B4-BE49-F238E27FC236}">
                <a16:creationId xmlns:a16="http://schemas.microsoft.com/office/drawing/2014/main" id="{7F257D60-E9C3-43DB-8393-039A6EC56B7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Lst>
          </a:blip>
          <a:stretch>
            <a:fillRect/>
          </a:stretch>
        </p:blipFill>
        <p:spPr>
          <a:xfrm>
            <a:off x="1976390" y="8065822"/>
            <a:ext cx="2743200" cy="3657600"/>
          </a:xfrm>
          <a:prstGeom prst="rect">
            <a:avLst/>
          </a:prstGeom>
        </p:spPr>
      </p:pic>
      <p:sp>
        <p:nvSpPr>
          <p:cNvPr id="45" name="TextBox 44">
            <a:extLst>
              <a:ext uri="{FF2B5EF4-FFF2-40B4-BE49-F238E27FC236}">
                <a16:creationId xmlns:a16="http://schemas.microsoft.com/office/drawing/2014/main" id="{F99CF8C3-0288-4144-AFC9-BFBD0CD6D90E}"/>
              </a:ext>
            </a:extLst>
          </p:cNvPr>
          <p:cNvSpPr txBox="1"/>
          <p:nvPr/>
        </p:nvSpPr>
        <p:spPr>
          <a:xfrm>
            <a:off x="6824546" y="6200078"/>
            <a:ext cx="5573860" cy="923330"/>
          </a:xfrm>
          <a:prstGeom prst="rect">
            <a:avLst/>
          </a:prstGeom>
          <a:noFill/>
        </p:spPr>
        <p:txBody>
          <a:bodyPr wrap="square" rtlCol="0">
            <a:spAutoFit/>
          </a:bodyPr>
          <a:lstStyle/>
          <a:p>
            <a:r>
              <a:rPr lang="en-US" dirty="0"/>
              <a:t>B=8, a </a:t>
            </a:r>
            <a:r>
              <a:rPr lang="en-US" b="1" dirty="0"/>
              <a:t>batch</a:t>
            </a:r>
          </a:p>
        </p:txBody>
      </p:sp>
      <p:sp>
        <p:nvSpPr>
          <p:cNvPr id="46" name="TextBox 45">
            <a:extLst>
              <a:ext uri="{FF2B5EF4-FFF2-40B4-BE49-F238E27FC236}">
                <a16:creationId xmlns:a16="http://schemas.microsoft.com/office/drawing/2014/main" id="{7074469D-C056-4C65-B5C8-AE498D5E44C0}"/>
              </a:ext>
            </a:extLst>
          </p:cNvPr>
          <p:cNvSpPr txBox="1"/>
          <p:nvPr/>
        </p:nvSpPr>
        <p:spPr>
          <a:xfrm>
            <a:off x="31089600" y="5040351"/>
            <a:ext cx="4705815" cy="2585323"/>
          </a:xfrm>
          <a:prstGeom prst="rect">
            <a:avLst/>
          </a:prstGeom>
          <a:noFill/>
        </p:spPr>
        <p:txBody>
          <a:bodyPr wrap="square" rtlCol="0">
            <a:spAutoFit/>
          </a:bodyPr>
          <a:lstStyle/>
          <a:p>
            <a:r>
              <a:rPr lang="en-US" b="1" dirty="0"/>
              <a:t>W</a:t>
            </a:r>
            <a:r>
              <a:rPr lang="en-US" dirty="0"/>
              <a:t> and b are the same to all images</a:t>
            </a:r>
          </a:p>
        </p:txBody>
      </p:sp>
    </p:spTree>
    <p:extLst>
      <p:ext uri="{BB962C8B-B14F-4D97-AF65-F5344CB8AC3E}">
        <p14:creationId xmlns:p14="http://schemas.microsoft.com/office/powerpoint/2010/main" val="340526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F4CC9FF-C416-411E-ACAD-92C094C8ECCC}"/>
              </a:ext>
            </a:extLst>
          </p:cNvPr>
          <p:cNvSpPr/>
          <p:nvPr/>
        </p:nvSpPr>
        <p:spPr bwMode="auto">
          <a:xfrm>
            <a:off x="3724507" y="4522633"/>
            <a:ext cx="5174166" cy="2538411"/>
          </a:xfrm>
          <a:prstGeom prst="ellipse">
            <a:avLst/>
          </a:prstGeom>
          <a:solidFill>
            <a:srgbClr val="00B0F0"/>
          </a:solidFill>
          <a:ln w="9525">
            <a:solidFill>
              <a:schemeClr val="tx1"/>
            </a:solid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Broadcasting</a:t>
            </a:r>
            <a:endParaRPr lang="en-US" b="1"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1591200" y="5152869"/>
                <a:ext cx="860941"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1591200" y="5152869"/>
                <a:ext cx="860941" cy="123110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5C53074-CBF9-450D-9C10-4925DC56C8E4}"/>
              </a:ext>
            </a:extLst>
          </p:cNvPr>
          <p:cNvSpPr txBox="1"/>
          <p:nvPr/>
        </p:nvSpPr>
        <p:spPr>
          <a:xfrm>
            <a:off x="3278459" y="7714697"/>
            <a:ext cx="4535100" cy="3416320"/>
          </a:xfrm>
          <a:prstGeom prst="rect">
            <a:avLst/>
          </a:prstGeom>
          <a:noFill/>
        </p:spPr>
        <p:txBody>
          <a:bodyPr wrap="square" rtlCol="0">
            <a:spAutoFit/>
          </a:bodyPr>
          <a:lstStyle/>
          <a:p>
            <a:r>
              <a:rPr lang="en-US" i="1" dirty="0"/>
              <a:t>W : 1xN</a:t>
            </a:r>
          </a:p>
          <a:p>
            <a:r>
              <a:rPr lang="en-US" i="1" dirty="0"/>
              <a:t>X : </a:t>
            </a:r>
            <a:r>
              <a:rPr lang="en-US" i="1" dirty="0" err="1"/>
              <a:t>NxB</a:t>
            </a:r>
            <a:endParaRPr lang="en-US" i="1" dirty="0"/>
          </a:p>
          <a:p>
            <a:endParaRPr lang="en-US" i="1" dirty="0"/>
          </a:p>
          <a:p>
            <a:r>
              <a:rPr lang="en-US" i="1" dirty="0"/>
              <a:t>So Z is 1xB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0779C9-0F43-4A6C-AF5E-00D6F086C668}"/>
                  </a:ext>
                </a:extLst>
              </p:cNvPr>
              <p:cNvSpPr txBox="1"/>
              <p:nvPr/>
            </p:nvSpPr>
            <p:spPr>
              <a:xfrm>
                <a:off x="4273785" y="5176286"/>
                <a:ext cx="398910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𝒁</m:t>
                      </m:r>
                      <m:r>
                        <a:rPr lang="en-US" sz="8000" b="1" i="1" smtClean="0">
                          <a:latin typeface="Cambria Math" panose="02040503050406030204" pitchFamily="18" charset="0"/>
                        </a:rPr>
                        <m:t>=</m:t>
                      </m:r>
                      <m:r>
                        <a:rPr lang="en-US" sz="8000" b="1" i="1" smtClean="0">
                          <a:latin typeface="Cambria Math" panose="02040503050406030204" pitchFamily="18" charset="0"/>
                        </a:rPr>
                        <m:t>𝑾𝑿</m:t>
                      </m:r>
                    </m:oMath>
                  </m:oMathPara>
                </a14:m>
                <a:endParaRPr lang="en-US" sz="8000" dirty="0"/>
              </a:p>
            </p:txBody>
          </p:sp>
        </mc:Choice>
        <mc:Fallback xmlns="">
          <p:sp>
            <p:nvSpPr>
              <p:cNvPr id="24" name="TextBox 23">
                <a:extLst>
                  <a:ext uri="{FF2B5EF4-FFF2-40B4-BE49-F238E27FC236}">
                    <a16:creationId xmlns:a16="http://schemas.microsoft.com/office/drawing/2014/main" id="{870779C9-0F43-4A6C-AF5E-00D6F086C668}"/>
                  </a:ext>
                </a:extLst>
              </p:cNvPr>
              <p:cNvSpPr txBox="1">
                <a:spLocks noRot="1" noChangeAspect="1" noMove="1" noResize="1" noEditPoints="1" noAdjustHandles="1" noChangeArrowheads="1" noChangeShapeType="1" noTextEdit="1"/>
              </p:cNvSpPr>
              <p:nvPr/>
            </p:nvSpPr>
            <p:spPr>
              <a:xfrm>
                <a:off x="4273785" y="5176286"/>
                <a:ext cx="3989105"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A38EF1-248E-40C1-8945-2122276D3DD1}"/>
                  </a:ext>
                </a:extLst>
              </p:cNvPr>
              <p:cNvSpPr/>
              <p:nvPr/>
            </p:nvSpPr>
            <p:spPr>
              <a:xfrm>
                <a:off x="9468579" y="4993060"/>
                <a:ext cx="1342034"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b="1" i="1">
                          <a:latin typeface="Cambria Math" panose="02040503050406030204" pitchFamily="18" charset="0"/>
                        </a:rPr>
                        <m:t>+</m:t>
                      </m:r>
                    </m:oMath>
                  </m:oMathPara>
                </a14:m>
                <a:endParaRPr lang="en-US" sz="8800" b="1" dirty="0"/>
              </a:p>
            </p:txBody>
          </p:sp>
        </mc:Choice>
        <mc:Fallback xmlns="">
          <p:sp>
            <p:nvSpPr>
              <p:cNvPr id="11" name="Rectangle 10">
                <a:extLst>
                  <a:ext uri="{FF2B5EF4-FFF2-40B4-BE49-F238E27FC236}">
                    <a16:creationId xmlns:a16="http://schemas.microsoft.com/office/drawing/2014/main" id="{DFA38EF1-248E-40C1-8945-2122276D3DD1}"/>
                  </a:ext>
                </a:extLst>
              </p:cNvPr>
              <p:cNvSpPr>
                <a:spLocks noRot="1" noChangeAspect="1" noMove="1" noResize="1" noEditPoints="1" noAdjustHandles="1" noChangeArrowheads="1" noChangeShapeType="1" noTextEdit="1"/>
              </p:cNvSpPr>
              <p:nvPr/>
            </p:nvSpPr>
            <p:spPr>
              <a:xfrm>
                <a:off x="9468579" y="4993060"/>
                <a:ext cx="1342034" cy="1446550"/>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9851F61-FC39-4FA1-99C4-580163CB3E2E}"/>
              </a:ext>
            </a:extLst>
          </p:cNvPr>
          <p:cNvSpPr txBox="1"/>
          <p:nvPr/>
        </p:nvSpPr>
        <p:spPr>
          <a:xfrm>
            <a:off x="10429917" y="7714697"/>
            <a:ext cx="4535100" cy="923330"/>
          </a:xfrm>
          <a:prstGeom prst="rect">
            <a:avLst/>
          </a:prstGeom>
          <a:noFill/>
        </p:spPr>
        <p:txBody>
          <a:bodyPr wrap="square" rtlCol="0">
            <a:spAutoFit/>
          </a:bodyPr>
          <a:lstStyle/>
          <a:p>
            <a:r>
              <a:rPr lang="en-US" i="1" dirty="0"/>
              <a:t>1x1 scalar</a:t>
            </a:r>
          </a:p>
        </p:txBody>
      </p:sp>
      <p:sp>
        <p:nvSpPr>
          <p:cNvPr id="17" name="TextBox 16">
            <a:extLst>
              <a:ext uri="{FF2B5EF4-FFF2-40B4-BE49-F238E27FC236}">
                <a16:creationId xmlns:a16="http://schemas.microsoft.com/office/drawing/2014/main" id="{92802B60-C2AC-4D65-8AC0-B47FCBA8BFA1}"/>
              </a:ext>
            </a:extLst>
          </p:cNvPr>
          <p:cNvSpPr txBox="1"/>
          <p:nvPr/>
        </p:nvSpPr>
        <p:spPr>
          <a:xfrm>
            <a:off x="19916077" y="4985666"/>
            <a:ext cx="11441151" cy="923330"/>
          </a:xfrm>
          <a:prstGeom prst="rect">
            <a:avLst/>
          </a:prstGeom>
          <a:noFill/>
        </p:spPr>
        <p:txBody>
          <a:bodyPr wrap="square" rtlCol="0">
            <a:spAutoFit/>
          </a:bodyPr>
          <a:lstStyle/>
          <a:p>
            <a:r>
              <a:rPr lang="en-US" dirty="0"/>
              <a:t>Add same b to every element of </a:t>
            </a:r>
            <a:r>
              <a:rPr lang="en-US" b="1" dirty="0"/>
              <a:t>Z</a:t>
            </a:r>
          </a:p>
        </p:txBody>
      </p:sp>
      <p:sp>
        <p:nvSpPr>
          <p:cNvPr id="31" name="TextBox 30">
            <a:extLst>
              <a:ext uri="{FF2B5EF4-FFF2-40B4-BE49-F238E27FC236}">
                <a16:creationId xmlns:a16="http://schemas.microsoft.com/office/drawing/2014/main" id="{29E9893D-F0FA-4C9E-AF1C-C0343BCAA5E2}"/>
              </a:ext>
            </a:extLst>
          </p:cNvPr>
          <p:cNvSpPr txBox="1"/>
          <p:nvPr/>
        </p:nvSpPr>
        <p:spPr>
          <a:xfrm>
            <a:off x="16163924" y="6383975"/>
            <a:ext cx="19230047" cy="4247317"/>
          </a:xfrm>
          <a:prstGeom prst="rect">
            <a:avLst/>
          </a:prstGeom>
          <a:noFill/>
        </p:spPr>
        <p:txBody>
          <a:bodyPr wrap="square" rtlCol="0">
            <a:spAutoFit/>
          </a:bodyPr>
          <a:lstStyle/>
          <a:p>
            <a:r>
              <a:rPr lang="en-US" dirty="0"/>
              <a:t>Broadcasting : repeat the smaller array to make its shape compatible to larger array</a:t>
            </a:r>
          </a:p>
          <a:p>
            <a:pPr marL="685800" indent="-685800">
              <a:buFont typeface="Arial" panose="020B0604020202020204" pitchFamily="34" charset="0"/>
              <a:buChar char="•"/>
            </a:pPr>
            <a:r>
              <a:rPr lang="en-US" dirty="0"/>
              <a:t>starts with the trailing (i.e. rightmost) dimensions and works its way left</a:t>
            </a:r>
          </a:p>
          <a:p>
            <a:pPr marL="685800" indent="-685800">
              <a:buFont typeface="Arial" panose="020B0604020202020204" pitchFamily="34" charset="0"/>
              <a:buChar char="•"/>
            </a:pPr>
            <a:r>
              <a:rPr lang="en-US" b="1" dirty="0"/>
              <a:t>Repeat any dimension of 1</a:t>
            </a:r>
          </a:p>
        </p:txBody>
      </p:sp>
      <p:pic>
        <p:nvPicPr>
          <p:cNvPr id="1026" name="Picture 2" descr="array">
            <a:extLst>
              <a:ext uri="{FF2B5EF4-FFF2-40B4-BE49-F238E27FC236}">
                <a16:creationId xmlns:a16="http://schemas.microsoft.com/office/drawing/2014/main" id="{9E73A6F9-60E2-4E41-8532-24AAB6B94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68" y="12506680"/>
            <a:ext cx="11731795" cy="4235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6DD9DE-C0F0-488B-9023-F0DFECF8DD6C}"/>
              </a:ext>
            </a:extLst>
          </p:cNvPr>
          <p:cNvSpPr txBox="1"/>
          <p:nvPr/>
        </p:nvSpPr>
        <p:spPr>
          <a:xfrm>
            <a:off x="16163924" y="17284390"/>
            <a:ext cx="18471764" cy="923330"/>
          </a:xfrm>
          <a:prstGeom prst="rect">
            <a:avLst/>
          </a:prstGeom>
          <a:noFill/>
        </p:spPr>
        <p:txBody>
          <a:bodyPr wrap="square" rtlCol="0">
            <a:spAutoFit/>
          </a:bodyPr>
          <a:lstStyle/>
          <a:p>
            <a:r>
              <a:rPr lang="en-US" dirty="0"/>
              <a:t>https://numpy.org/doc/stable/user/basics.broadcasting.html</a:t>
            </a:r>
          </a:p>
        </p:txBody>
      </p:sp>
      <p:sp>
        <p:nvSpPr>
          <p:cNvPr id="20" name="Rectangle 4">
            <a:extLst>
              <a:ext uri="{FF2B5EF4-FFF2-40B4-BE49-F238E27FC236}">
                <a16:creationId xmlns:a16="http://schemas.microsoft.com/office/drawing/2014/main" id="{7A5F9D96-781A-4B1E-87A7-F6908DC0AA49}"/>
              </a:ext>
            </a:extLst>
          </p:cNvPr>
          <p:cNvSpPr>
            <a:spLocks noChangeArrowheads="1"/>
          </p:cNvSpPr>
          <p:nvPr/>
        </p:nvSpPr>
        <p:spPr bwMode="auto">
          <a:xfrm>
            <a:off x="18463747" y="11643821"/>
            <a:ext cx="13872117" cy="462803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A</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B</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3</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Result</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chemeClr val="tx1"/>
                </a:solidFill>
                <a:effectLst/>
              </a:rPr>
              <a:t> </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2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Enforce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6198351" y="5036018"/>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6198351" y="5036018"/>
                <a:ext cx="5786969" cy="1231106"/>
              </a:xfrm>
              <a:prstGeom prst="rect">
                <a:avLst/>
              </a:prstGeom>
              <a:blipFill>
                <a:blip r:embed="rId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074469D-C056-4C65-B5C8-AE498D5E44C0}"/>
              </a:ext>
            </a:extLst>
          </p:cNvPr>
          <p:cNvSpPr txBox="1"/>
          <p:nvPr/>
        </p:nvSpPr>
        <p:spPr>
          <a:xfrm>
            <a:off x="6290400" y="6611032"/>
            <a:ext cx="8512102" cy="1754326"/>
          </a:xfrm>
          <a:prstGeom prst="rect">
            <a:avLst/>
          </a:prstGeom>
          <a:noFill/>
        </p:spPr>
        <p:txBody>
          <a:bodyPr wrap="square" rtlCol="0">
            <a:spAutoFit/>
          </a:bodyPr>
          <a:lstStyle/>
          <a:p>
            <a:r>
              <a:rPr lang="en-US" i="1" dirty="0"/>
              <a:t>z is not a value [0 1], so it is not a probability</a:t>
            </a:r>
          </a:p>
        </p:txBody>
      </p:sp>
      <p:cxnSp>
        <p:nvCxnSpPr>
          <p:cNvPr id="24" name="Straight Arrow Connector 23">
            <a:extLst>
              <a:ext uri="{FF2B5EF4-FFF2-40B4-BE49-F238E27FC236}">
                <a16:creationId xmlns:a16="http://schemas.microsoft.com/office/drawing/2014/main" id="{99CD91F7-2655-4224-AD67-374B89F160A7}"/>
              </a:ext>
            </a:extLst>
          </p:cNvPr>
          <p:cNvCxnSpPr>
            <a:cxnSpLocks/>
          </p:cNvCxnSpPr>
          <p:nvPr/>
        </p:nvCxnSpPr>
        <p:spPr>
          <a:xfrm flipV="1">
            <a:off x="16306147" y="6027501"/>
            <a:ext cx="3257217" cy="0"/>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155476-A7D6-4BD3-971B-AB1A518A8736}"/>
                  </a:ext>
                </a:extLst>
              </p:cNvPr>
              <p:cNvSpPr txBox="1"/>
              <p:nvPr/>
            </p:nvSpPr>
            <p:spPr>
              <a:xfrm>
                <a:off x="21670536" y="4742737"/>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25" name="TextBox 24">
                <a:extLst>
                  <a:ext uri="{FF2B5EF4-FFF2-40B4-BE49-F238E27FC236}">
                    <a16:creationId xmlns:a16="http://schemas.microsoft.com/office/drawing/2014/main" id="{73155476-A7D6-4BD3-971B-AB1A518A8736}"/>
                  </a:ext>
                </a:extLst>
              </p:cNvPr>
              <p:cNvSpPr txBox="1">
                <a:spLocks noRot="1" noChangeAspect="1" noMove="1" noResize="1" noEditPoints="1" noAdjustHandles="1" noChangeArrowheads="1" noChangeShapeType="1" noTextEdit="1"/>
              </p:cNvSpPr>
              <p:nvPr/>
            </p:nvSpPr>
            <p:spPr>
              <a:xfrm>
                <a:off x="21670536" y="4742737"/>
                <a:ext cx="10617522" cy="1231106"/>
              </a:xfrm>
              <a:prstGeom prst="rect">
                <a:avLst/>
              </a:prstGeom>
              <a:blipFill>
                <a:blip r:embed="rId3"/>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CC0D73F-721D-4D2E-B87F-8D63A1C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67" y="12414611"/>
            <a:ext cx="9925625" cy="66067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1459A2-8CBC-46D5-B209-F367F51640E3}"/>
                  </a:ext>
                </a:extLst>
              </p:cNvPr>
              <p:cNvSpPr/>
              <p:nvPr/>
            </p:nvSpPr>
            <p:spPr>
              <a:xfrm>
                <a:off x="9091835" y="9767463"/>
                <a:ext cx="6462923" cy="1801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𝑒𝑥𝑝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en>
                      </m:f>
                    </m:oMath>
                  </m:oMathPara>
                </a14:m>
                <a:endParaRPr lang="en-US" i="1" dirty="0"/>
              </a:p>
            </p:txBody>
          </p:sp>
        </mc:Choice>
        <mc:Fallback xmlns="">
          <p:sp>
            <p:nvSpPr>
              <p:cNvPr id="8" name="Rectangle 7">
                <a:extLst>
                  <a:ext uri="{FF2B5EF4-FFF2-40B4-BE49-F238E27FC236}">
                    <a16:creationId xmlns:a16="http://schemas.microsoft.com/office/drawing/2014/main" id="{A71459A2-8CBC-46D5-B209-F367F51640E3}"/>
                  </a:ext>
                </a:extLst>
              </p:cNvPr>
              <p:cNvSpPr>
                <a:spLocks noRot="1" noChangeAspect="1" noMove="1" noResize="1" noEditPoints="1" noAdjustHandles="1" noChangeArrowheads="1" noChangeShapeType="1" noTextEdit="1"/>
              </p:cNvSpPr>
              <p:nvPr/>
            </p:nvSpPr>
            <p:spPr>
              <a:xfrm>
                <a:off x="9091835" y="9767463"/>
                <a:ext cx="6462923" cy="180100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39A76A4-548B-45E7-85EE-004D190244F2}"/>
              </a:ext>
            </a:extLst>
          </p:cNvPr>
          <p:cNvSpPr txBox="1"/>
          <p:nvPr/>
        </p:nvSpPr>
        <p:spPr>
          <a:xfrm>
            <a:off x="22723246" y="6181736"/>
            <a:ext cx="8512102" cy="3416320"/>
          </a:xfrm>
          <a:prstGeom prst="rect">
            <a:avLst/>
          </a:prstGeom>
          <a:noFill/>
        </p:spPr>
        <p:txBody>
          <a:bodyPr wrap="square" rtlCol="0">
            <a:spAutoFit/>
          </a:bodyPr>
          <a:lstStyle/>
          <a:p>
            <a:r>
              <a:rPr lang="en-US" i="1" dirty="0"/>
              <a:t>f is applied element-wise</a:t>
            </a:r>
          </a:p>
          <a:p>
            <a:endParaRPr lang="en-US" i="1" dirty="0"/>
          </a:p>
          <a:p>
            <a:r>
              <a:rPr lang="en-US" i="1" dirty="0"/>
              <a:t>A choice of f is the sigmoid function</a:t>
            </a:r>
          </a:p>
        </p:txBody>
      </p:sp>
      <p:sp>
        <p:nvSpPr>
          <p:cNvPr id="29" name="TextBox 28">
            <a:extLst>
              <a:ext uri="{FF2B5EF4-FFF2-40B4-BE49-F238E27FC236}">
                <a16:creationId xmlns:a16="http://schemas.microsoft.com/office/drawing/2014/main" id="{64930BCC-431B-4268-882C-E593F16BF94B}"/>
              </a:ext>
            </a:extLst>
          </p:cNvPr>
          <p:cNvSpPr txBox="1"/>
          <p:nvPr/>
        </p:nvSpPr>
        <p:spPr>
          <a:xfrm>
            <a:off x="3461167" y="10287000"/>
            <a:ext cx="8512102" cy="923330"/>
          </a:xfrm>
          <a:prstGeom prst="rect">
            <a:avLst/>
          </a:prstGeom>
          <a:noFill/>
        </p:spPr>
        <p:txBody>
          <a:bodyPr wrap="square" rtlCol="0">
            <a:spAutoFit/>
          </a:bodyPr>
          <a:lstStyle/>
          <a:p>
            <a:r>
              <a:rPr lang="en-US" i="1" dirty="0"/>
              <a:t>Sigmoid function</a:t>
            </a:r>
          </a:p>
        </p:txBody>
      </p:sp>
      <p:cxnSp>
        <p:nvCxnSpPr>
          <p:cNvPr id="31" name="Straight Arrow Connector 30">
            <a:extLst>
              <a:ext uri="{FF2B5EF4-FFF2-40B4-BE49-F238E27FC236}">
                <a16:creationId xmlns:a16="http://schemas.microsoft.com/office/drawing/2014/main" id="{288381D7-BF13-4CA9-A5BB-B6FCF4C4E44A}"/>
              </a:ext>
            </a:extLst>
          </p:cNvPr>
          <p:cNvCxnSpPr>
            <a:cxnSpLocks/>
          </p:cNvCxnSpPr>
          <p:nvPr/>
        </p:nvCxnSpPr>
        <p:spPr>
          <a:xfrm flipH="1" flipV="1">
            <a:off x="11973269" y="12948212"/>
            <a:ext cx="953294" cy="75697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7B73C8-1699-4D5F-A6FA-11E5723F0710}"/>
              </a:ext>
            </a:extLst>
          </p:cNvPr>
          <p:cNvCxnSpPr>
            <a:cxnSpLocks/>
          </p:cNvCxnSpPr>
          <p:nvPr/>
        </p:nvCxnSpPr>
        <p:spPr>
          <a:xfrm>
            <a:off x="4219450" y="17099881"/>
            <a:ext cx="760016" cy="869565"/>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E0E7A85-E1C0-4C50-B1BB-81EFE52814B6}"/>
              </a:ext>
            </a:extLst>
          </p:cNvPr>
          <p:cNvSpPr txBox="1"/>
          <p:nvPr/>
        </p:nvSpPr>
        <p:spPr>
          <a:xfrm>
            <a:off x="13158434" y="13303760"/>
            <a:ext cx="8512102" cy="923330"/>
          </a:xfrm>
          <a:prstGeom prst="rect">
            <a:avLst/>
          </a:prstGeom>
          <a:noFill/>
        </p:spPr>
        <p:txBody>
          <a:bodyPr wrap="square" rtlCol="0">
            <a:spAutoFit/>
          </a:bodyPr>
          <a:lstStyle/>
          <a:p>
            <a:r>
              <a:rPr lang="en-US" i="1" dirty="0"/>
              <a:t>&gt;5, close to 1</a:t>
            </a:r>
          </a:p>
        </p:txBody>
      </p:sp>
      <p:sp>
        <p:nvSpPr>
          <p:cNvPr id="37" name="TextBox 36">
            <a:extLst>
              <a:ext uri="{FF2B5EF4-FFF2-40B4-BE49-F238E27FC236}">
                <a16:creationId xmlns:a16="http://schemas.microsoft.com/office/drawing/2014/main" id="{9F3F8609-3521-4B7D-9376-8C04CCFE8BC0}"/>
              </a:ext>
            </a:extLst>
          </p:cNvPr>
          <p:cNvSpPr txBox="1"/>
          <p:nvPr/>
        </p:nvSpPr>
        <p:spPr>
          <a:xfrm>
            <a:off x="1895703" y="16115634"/>
            <a:ext cx="8512102" cy="923330"/>
          </a:xfrm>
          <a:prstGeom prst="rect">
            <a:avLst/>
          </a:prstGeom>
          <a:noFill/>
        </p:spPr>
        <p:txBody>
          <a:bodyPr wrap="square" rtlCol="0">
            <a:spAutoFit/>
          </a:bodyPr>
          <a:lstStyle/>
          <a:p>
            <a:r>
              <a:rPr lang="en-US" i="1" dirty="0"/>
              <a:t>&lt;-5, close to 0</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2D404FA-519F-4132-BB24-714865AD88AF}"/>
                  </a:ext>
                </a:extLst>
              </p:cNvPr>
              <p:cNvSpPr/>
              <p:nvPr/>
            </p:nvSpPr>
            <p:spPr>
              <a:xfrm>
                <a:off x="21898894" y="10667966"/>
                <a:ext cx="8885766" cy="5029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b="0" i="1" smtClean="0">
                              <a:latin typeface="Cambria Math" panose="02040503050406030204" pitchFamily="18" charset="0"/>
                              <a:ea typeface="Cambria Math" panose="02040503050406030204" pitchFamily="18" charset="0"/>
                            </a:rPr>
                            <m:t>𝑑𝑥</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b="0" i="1" dirty="0">
                  <a:ea typeface="Cambria Math" panose="02040503050406030204" pitchFamily="18" charset="0"/>
                </a:endParaRPr>
              </a:p>
              <a:p>
                <a:endParaRPr lang="en-US" i="1" dirty="0"/>
              </a:p>
              <a:p>
                <a:r>
                  <a:rPr lang="en-US" i="1" dirty="0"/>
                  <a:t>Active range -5 to 5</a:t>
                </a:r>
              </a:p>
              <a:p>
                <a:endParaRPr lang="en-US" i="1" dirty="0"/>
              </a:p>
              <a:p>
                <a:r>
                  <a:rPr lang="en-US" i="1" dirty="0"/>
                  <a:t>Accept inputs from -∞ to + ∞</a:t>
                </a:r>
              </a:p>
            </p:txBody>
          </p:sp>
        </mc:Choice>
        <mc:Fallback xmlns="">
          <p:sp>
            <p:nvSpPr>
              <p:cNvPr id="39" name="Rectangle 38">
                <a:extLst>
                  <a:ext uri="{FF2B5EF4-FFF2-40B4-BE49-F238E27FC236}">
                    <a16:creationId xmlns:a16="http://schemas.microsoft.com/office/drawing/2014/main" id="{72D404FA-519F-4132-BB24-714865AD88AF}"/>
                  </a:ext>
                </a:extLst>
              </p:cNvPr>
              <p:cNvSpPr>
                <a:spLocks noRot="1" noChangeAspect="1" noMove="1" noResize="1" noEditPoints="1" noAdjustHandles="1" noChangeArrowheads="1" noChangeShapeType="1" noTextEdit="1"/>
              </p:cNvSpPr>
              <p:nvPr/>
            </p:nvSpPr>
            <p:spPr>
              <a:xfrm>
                <a:off x="21898894" y="10667966"/>
                <a:ext cx="8885766" cy="5029069"/>
              </a:xfrm>
              <a:prstGeom prst="rect">
                <a:avLst/>
              </a:prstGeom>
              <a:blipFill>
                <a:blip r:embed="rId6"/>
                <a:stretch>
                  <a:fillRect l="-3635" r="-2743" b="-6424"/>
                </a:stretch>
              </a:blipFill>
            </p:spPr>
            <p:txBody>
              <a:bodyPr/>
              <a:lstStyle/>
              <a:p>
                <a:r>
                  <a:rPr lang="en-US">
                    <a:noFill/>
                  </a:rPr>
                  <a:t> </a:t>
                </a:r>
              </a:p>
            </p:txBody>
          </p:sp>
        </mc:Fallback>
      </mc:AlternateContent>
    </p:spTree>
    <p:extLst>
      <p:ext uri="{BB962C8B-B14F-4D97-AF65-F5344CB8AC3E}">
        <p14:creationId xmlns:p14="http://schemas.microsoft.com/office/powerpoint/2010/main" val="407128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is a “neuron” in neural network</a:t>
            </a:r>
          </a:p>
        </p:txBody>
      </p:sp>
      <p:pic>
        <p:nvPicPr>
          <p:cNvPr id="3074" name="Picture 2">
            <a:extLst>
              <a:ext uri="{FF2B5EF4-FFF2-40B4-BE49-F238E27FC236}">
                <a16:creationId xmlns:a16="http://schemas.microsoft.com/office/drawing/2014/main" id="{60414CDC-9D42-4A94-851A-6D05B73A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098" y="6321167"/>
            <a:ext cx="15519795" cy="88549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6A0D88-C7C0-4E81-A8E6-1286CBF704E9}"/>
              </a:ext>
            </a:extLst>
          </p:cNvPr>
          <p:cNvSpPr txBox="1"/>
          <p:nvPr/>
        </p:nvSpPr>
        <p:spPr>
          <a:xfrm>
            <a:off x="19581541" y="8325037"/>
            <a:ext cx="15987708" cy="923330"/>
          </a:xfrm>
          <a:prstGeom prst="rect">
            <a:avLst/>
          </a:prstGeom>
          <a:noFill/>
        </p:spPr>
        <p:txBody>
          <a:bodyPr wrap="square" rtlCol="0">
            <a:spAutoFit/>
          </a:bodyPr>
          <a:lstStyle/>
          <a:p>
            <a:r>
              <a:rPr lang="en-US" i="1" dirty="0"/>
              <a:t>Neuron = linear mapping + nonlinear activation</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8039380" cy="461665"/>
          </a:xfrm>
          <a:prstGeom prst="rect">
            <a:avLst/>
          </a:prstGeom>
        </p:spPr>
        <p:txBody>
          <a:bodyPr wrap="none">
            <a:spAutoFit/>
          </a:bodyPr>
          <a:lstStyle/>
          <a:p>
            <a:r>
              <a:rPr lang="en-US" sz="2400" dirty="0"/>
              <a:t>Picture is from https://cs231n.github.io/neural-networks-1/</a:t>
            </a:r>
          </a:p>
        </p:txBody>
      </p:sp>
      <p:sp>
        <p:nvSpPr>
          <p:cNvPr id="6" name="TextBox 5">
            <a:extLst>
              <a:ext uri="{FF2B5EF4-FFF2-40B4-BE49-F238E27FC236}">
                <a16:creationId xmlns:a16="http://schemas.microsoft.com/office/drawing/2014/main" id="{BE60378F-BC3A-444E-AB98-67BA6CA784AD}"/>
              </a:ext>
            </a:extLst>
          </p:cNvPr>
          <p:cNvSpPr txBox="1"/>
          <p:nvPr/>
        </p:nvSpPr>
        <p:spPr>
          <a:xfrm>
            <a:off x="19850413" y="10928847"/>
            <a:ext cx="15519795" cy="3416320"/>
          </a:xfrm>
          <a:prstGeom prst="rect">
            <a:avLst/>
          </a:prstGeom>
          <a:noFill/>
        </p:spPr>
        <p:txBody>
          <a:bodyPr wrap="square" rtlCol="0">
            <a:spAutoFit/>
          </a:bodyPr>
          <a:lstStyle/>
          <a:p>
            <a:pPr marL="685800" indent="-685800">
              <a:buFont typeface="Arial" panose="020B0604020202020204" pitchFamily="34" charset="0"/>
              <a:buChar char="•"/>
            </a:pPr>
            <a:r>
              <a:rPr lang="en-US" dirty="0"/>
              <a:t>Historically, inspired by biological neuron </a:t>
            </a:r>
          </a:p>
          <a:p>
            <a:pPr marL="685800" indent="-685800">
              <a:buFont typeface="Arial" panose="020B0604020202020204" pitchFamily="34" charset="0"/>
              <a:buChar char="•"/>
            </a:pPr>
            <a:r>
              <a:rPr lang="en-US" dirty="0"/>
              <a:t>Building block of DL</a:t>
            </a:r>
          </a:p>
          <a:p>
            <a:pPr marL="685800" indent="-685800">
              <a:buFont typeface="Arial" panose="020B0604020202020204" pitchFamily="34" charset="0"/>
              <a:buChar char="•"/>
            </a:pPr>
            <a:r>
              <a:rPr lang="en-US" b="1" dirty="0"/>
              <a:t>Logistic regression </a:t>
            </a:r>
            <a:r>
              <a:rPr lang="en-US" dirty="0"/>
              <a:t>if sigmoid nonlinear activation is used</a:t>
            </a:r>
          </a:p>
        </p:txBody>
      </p:sp>
    </p:spTree>
    <p:extLst>
      <p:ext uri="{BB962C8B-B14F-4D97-AF65-F5344CB8AC3E}">
        <p14:creationId xmlns:p14="http://schemas.microsoft.com/office/powerpoint/2010/main" val="24615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concept was invented in 1958</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11845550" cy="461665"/>
          </a:xfrm>
          <a:prstGeom prst="rect">
            <a:avLst/>
          </a:prstGeom>
        </p:spPr>
        <p:txBody>
          <a:bodyPr wrap="none">
            <a:spAutoFit/>
          </a:bodyPr>
          <a:lstStyle/>
          <a:p>
            <a:r>
              <a:rPr lang="en-US" sz="2400" dirty="0"/>
              <a:t>https://medium.datadriveninvestor.com/introduction-to-neural-networks-a0fe9ec0a947</a:t>
            </a:r>
          </a:p>
        </p:txBody>
      </p:sp>
      <p:pic>
        <p:nvPicPr>
          <p:cNvPr id="4098" name="Picture 2">
            <a:extLst>
              <a:ext uri="{FF2B5EF4-FFF2-40B4-BE49-F238E27FC236}">
                <a16:creationId xmlns:a16="http://schemas.microsoft.com/office/drawing/2014/main" id="{91787A58-59D3-44C1-8AD5-B71E2C52F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12" y="5447374"/>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A4BD1-DB75-4F0C-BFEC-94E478FA5099}"/>
              </a:ext>
            </a:extLst>
          </p:cNvPr>
          <p:cNvPicPr>
            <a:picLocks noChangeAspect="1"/>
          </p:cNvPicPr>
          <p:nvPr/>
        </p:nvPicPr>
        <p:blipFill>
          <a:blip r:embed="rId3"/>
          <a:stretch>
            <a:fillRect/>
          </a:stretch>
        </p:blipFill>
        <p:spPr>
          <a:xfrm>
            <a:off x="22446126" y="4754629"/>
            <a:ext cx="10985230" cy="12453245"/>
          </a:xfrm>
          <a:prstGeom prst="rect">
            <a:avLst/>
          </a:prstGeom>
        </p:spPr>
      </p:pic>
      <p:sp>
        <p:nvSpPr>
          <p:cNvPr id="7" name="Rectangle 6">
            <a:extLst>
              <a:ext uri="{FF2B5EF4-FFF2-40B4-BE49-F238E27FC236}">
                <a16:creationId xmlns:a16="http://schemas.microsoft.com/office/drawing/2014/main" id="{2DA2A6AF-01E5-45E5-A1E3-76F4F6182931}"/>
              </a:ext>
            </a:extLst>
          </p:cNvPr>
          <p:cNvSpPr/>
          <p:nvPr/>
        </p:nvSpPr>
        <p:spPr>
          <a:xfrm>
            <a:off x="23433614" y="17538636"/>
            <a:ext cx="7888378" cy="461665"/>
          </a:xfrm>
          <a:prstGeom prst="rect">
            <a:avLst/>
          </a:prstGeom>
        </p:spPr>
        <p:txBody>
          <a:bodyPr wrap="none">
            <a:spAutoFit/>
          </a:bodyPr>
          <a:lstStyle/>
          <a:p>
            <a:r>
              <a:rPr lang="en-US" sz="2400" dirty="0"/>
              <a:t>https://www.newyorker.com/magazine/1958/12/06/rival-2</a:t>
            </a:r>
          </a:p>
        </p:txBody>
      </p:sp>
    </p:spTree>
    <p:extLst>
      <p:ext uri="{BB962C8B-B14F-4D97-AF65-F5344CB8AC3E}">
        <p14:creationId xmlns:p14="http://schemas.microsoft.com/office/powerpoint/2010/main" val="241202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E3DF4-3B81-4C82-AB06-4438568AECF9}"/>
              </a:ext>
            </a:extLst>
          </p:cNvPr>
          <p:cNvSpPr/>
          <p:nvPr/>
        </p:nvSpPr>
        <p:spPr bwMode="auto">
          <a:xfrm>
            <a:off x="21990205" y="7449015"/>
            <a:ext cx="12875366" cy="3345365"/>
          </a:xfrm>
          <a:prstGeom prst="rect">
            <a:avLst/>
          </a:prstGeom>
          <a:solidFill>
            <a:srgbClr val="990000">
              <a:alpha val="42000"/>
            </a:srgbClr>
          </a:solidFill>
          <a:ln w="9525">
            <a:no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classification</a:t>
            </a:r>
          </a:p>
        </p:txBody>
      </p:sp>
      <p:cxnSp>
        <p:nvCxnSpPr>
          <p:cNvPr id="7" name="Straight Connector 6">
            <a:extLst>
              <a:ext uri="{FF2B5EF4-FFF2-40B4-BE49-F238E27FC236}">
                <a16:creationId xmlns:a16="http://schemas.microsoft.com/office/drawing/2014/main" id="{5AE90596-28E8-4595-90F9-F37250B53AD9}"/>
              </a:ext>
            </a:extLst>
          </p:cNvPr>
          <p:cNvCxnSpPr/>
          <p:nvPr/>
        </p:nvCxnSpPr>
        <p:spPr>
          <a:xfrm>
            <a:off x="21990205" y="10794380"/>
            <a:ext cx="12875366" cy="0"/>
          </a:xfrm>
          <a:prstGeom prst="line">
            <a:avLst/>
          </a:prstGeom>
          <a:ln w="177800">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05AE92F-2C2C-41FF-81C1-EE84EB58CA29}"/>
              </a:ext>
            </a:extLst>
          </p:cNvPr>
          <p:cNvSpPr txBox="1"/>
          <p:nvPr/>
        </p:nvSpPr>
        <p:spPr>
          <a:xfrm>
            <a:off x="28680937" y="9317955"/>
            <a:ext cx="5486400" cy="923330"/>
          </a:xfrm>
          <a:prstGeom prst="rect">
            <a:avLst/>
          </a:prstGeom>
          <a:noFill/>
        </p:spPr>
        <p:txBody>
          <a:bodyPr wrap="square" rtlCol="0">
            <a:spAutoFit/>
          </a:bodyPr>
          <a:lstStyle/>
          <a:p>
            <a:r>
              <a:rPr lang="en-US" dirty="0"/>
              <a:t>&gt;0.5, heart</a:t>
            </a:r>
          </a:p>
        </p:txBody>
      </p:sp>
      <p:sp>
        <p:nvSpPr>
          <p:cNvPr id="12" name="TextBox 11">
            <a:extLst>
              <a:ext uri="{FF2B5EF4-FFF2-40B4-BE49-F238E27FC236}">
                <a16:creationId xmlns:a16="http://schemas.microsoft.com/office/drawing/2014/main" id="{BC37A74A-E10E-4743-883B-6B992A7E3E47}"/>
              </a:ext>
            </a:extLst>
          </p:cNvPr>
          <p:cNvSpPr txBox="1"/>
          <p:nvPr/>
        </p:nvSpPr>
        <p:spPr>
          <a:xfrm>
            <a:off x="28680936" y="11657191"/>
            <a:ext cx="7315199" cy="923330"/>
          </a:xfrm>
          <a:prstGeom prst="rect">
            <a:avLst/>
          </a:prstGeom>
          <a:noFill/>
        </p:spPr>
        <p:txBody>
          <a:bodyPr wrap="square" rtlCol="0">
            <a:spAutoFit/>
          </a:bodyPr>
          <a:lstStyle/>
          <a:p>
            <a:r>
              <a:rPr lang="en-US" dirty="0"/>
              <a:t>&lt;0.5, no heart</a:t>
            </a:r>
          </a:p>
        </p:txBody>
      </p:sp>
      <p:pic>
        <p:nvPicPr>
          <p:cNvPr id="8" name="Picture 2">
            <a:extLst>
              <a:ext uri="{FF2B5EF4-FFF2-40B4-BE49-F238E27FC236}">
                <a16:creationId xmlns:a16="http://schemas.microsoft.com/office/drawing/2014/main" id="{B6A2173A-CE5F-4316-9D5B-9A0DF9E9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154" y="7759918"/>
            <a:ext cx="9925625" cy="66067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AE44FF-37B8-42A5-BF40-F2B54FBA4EB9}"/>
              </a:ext>
            </a:extLst>
          </p:cNvPr>
          <p:cNvSpPr/>
          <p:nvPr/>
        </p:nvSpPr>
        <p:spPr bwMode="auto">
          <a:xfrm>
            <a:off x="21969283" y="10907838"/>
            <a:ext cx="12875366" cy="3345365"/>
          </a:xfrm>
          <a:prstGeom prst="rect">
            <a:avLst/>
          </a:prstGeom>
          <a:solidFill>
            <a:schemeClr val="accent1">
              <a:lumMod val="60000"/>
              <a:lumOff val="40000"/>
              <a:alpha val="42000"/>
            </a:schemeClr>
          </a:solidFill>
          <a:ln w="9525">
            <a:noFill/>
            <a:miter lim="800000"/>
            <a:headEnd/>
            <a:tailEnd/>
          </a:ln>
          <a:effectLst/>
        </p:spPr>
        <p:txBody>
          <a:bodyPr wrap="none" rtlCol="0" anchor="ctr"/>
          <a:lstStyle/>
          <a:p>
            <a:pPr algn="ctr"/>
            <a:endParaRPr lang="en-US" dirty="0">
              <a:latin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690EF1-FBB4-4E04-B88A-0043FD7AE5E5}"/>
                  </a:ext>
                </a:extLst>
              </p:cNvPr>
              <p:cNvSpPr txBox="1"/>
              <p:nvPr/>
            </p:nvSpPr>
            <p:spPr>
              <a:xfrm>
                <a:off x="5014178" y="5898726"/>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𝑎</m:t>
                      </m:r>
                      <m:r>
                        <a:rPr lang="en-US" sz="8000" b="1" i="1" smtClean="0">
                          <a:latin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15" name="TextBox 14">
                <a:extLst>
                  <a:ext uri="{FF2B5EF4-FFF2-40B4-BE49-F238E27FC236}">
                    <a16:creationId xmlns:a16="http://schemas.microsoft.com/office/drawing/2014/main" id="{80690EF1-FBB4-4E04-B88A-0043FD7AE5E5}"/>
                  </a:ext>
                </a:extLst>
              </p:cNvPr>
              <p:cNvSpPr txBox="1">
                <a:spLocks noRot="1" noChangeAspect="1" noMove="1" noResize="1" noEditPoints="1" noAdjustHandles="1" noChangeArrowheads="1" noChangeShapeType="1" noTextEdit="1"/>
              </p:cNvSpPr>
              <p:nvPr/>
            </p:nvSpPr>
            <p:spPr>
              <a:xfrm>
                <a:off x="5014178" y="5898726"/>
                <a:ext cx="10617522" cy="123110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AABFA92-8565-4FEE-BE8A-043F8C896F8F}"/>
              </a:ext>
            </a:extLst>
          </p:cNvPr>
          <p:cNvSpPr txBox="1"/>
          <p:nvPr/>
        </p:nvSpPr>
        <p:spPr>
          <a:xfrm>
            <a:off x="4021869" y="15190785"/>
            <a:ext cx="15519795" cy="2585323"/>
          </a:xfrm>
          <a:prstGeom prst="rect">
            <a:avLst/>
          </a:prstGeom>
          <a:noFill/>
        </p:spPr>
        <p:txBody>
          <a:bodyPr wrap="square" rtlCol="0">
            <a:spAutoFit/>
          </a:bodyPr>
          <a:lstStyle/>
          <a:p>
            <a:pPr marL="685800" indent="-685800">
              <a:buFont typeface="Arial" panose="020B0604020202020204" pitchFamily="34" charset="0"/>
              <a:buChar char="•"/>
            </a:pPr>
            <a:r>
              <a:rPr lang="en-US" dirty="0"/>
              <a:t>Only two output status “Yes” or “No”</a:t>
            </a:r>
          </a:p>
          <a:p>
            <a:pPr marL="685800" indent="-685800">
              <a:buFont typeface="Arial" panose="020B0604020202020204" pitchFamily="34" charset="0"/>
              <a:buChar char="•"/>
            </a:pPr>
            <a:r>
              <a:rPr lang="en-US" dirty="0"/>
              <a:t>One scalar is needed</a:t>
            </a:r>
          </a:p>
          <a:p>
            <a:pPr marL="685800" indent="-685800">
              <a:buFont typeface="Arial" panose="020B0604020202020204" pitchFamily="34" charset="0"/>
              <a:buChar char="•"/>
            </a:pPr>
            <a:r>
              <a:rPr lang="en-US" dirty="0"/>
              <a:t>Binary decision</a:t>
            </a:r>
          </a:p>
        </p:txBody>
      </p:sp>
      <p:cxnSp>
        <p:nvCxnSpPr>
          <p:cNvPr id="17" name="Straight Connector 16">
            <a:extLst>
              <a:ext uri="{FF2B5EF4-FFF2-40B4-BE49-F238E27FC236}">
                <a16:creationId xmlns:a16="http://schemas.microsoft.com/office/drawing/2014/main" id="{817FE307-7306-4F30-AECC-87CBE50668AB}"/>
              </a:ext>
            </a:extLst>
          </p:cNvPr>
          <p:cNvCxnSpPr>
            <a:cxnSpLocks/>
            <a:stCxn id="11" idx="0"/>
            <a:endCxn id="11" idx="4"/>
          </p:cNvCxnSpPr>
          <p:nvPr/>
        </p:nvCxnSpPr>
        <p:spPr>
          <a:xfrm>
            <a:off x="10493298" y="9317955"/>
            <a:ext cx="0" cy="3639760"/>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F7B4E6A6-5E1C-45EA-BC28-09D4167E71F7}"/>
              </a:ext>
            </a:extLst>
          </p:cNvPr>
          <p:cNvGrpSpPr/>
          <p:nvPr/>
        </p:nvGrpSpPr>
        <p:grpSpPr>
          <a:xfrm>
            <a:off x="8497229" y="9317955"/>
            <a:ext cx="3992137" cy="3639760"/>
            <a:chOff x="8497229" y="9317955"/>
            <a:chExt cx="3992137" cy="3639760"/>
          </a:xfrm>
        </p:grpSpPr>
        <p:sp>
          <p:nvSpPr>
            <p:cNvPr id="11" name="Oval 10">
              <a:extLst>
                <a:ext uri="{FF2B5EF4-FFF2-40B4-BE49-F238E27FC236}">
                  <a16:creationId xmlns:a16="http://schemas.microsoft.com/office/drawing/2014/main" id="{013AD3C8-E50B-4CC8-83F8-100B27CF580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A970A41D-3BCC-4CC8-9708-48907D53D817}"/>
                </a:ext>
              </a:extLst>
            </p:cNvPr>
            <p:cNvSpPr txBox="1"/>
            <p:nvPr/>
          </p:nvSpPr>
          <p:spPr>
            <a:xfrm>
              <a:off x="11018171" y="10414560"/>
              <a:ext cx="959001" cy="1446550"/>
            </a:xfrm>
            <a:prstGeom prst="rect">
              <a:avLst/>
            </a:prstGeom>
            <a:noFill/>
          </p:spPr>
          <p:txBody>
            <a:bodyPr wrap="square" rtlCol="0">
              <a:spAutoFit/>
            </a:bodyPr>
            <a:lstStyle/>
            <a:p>
              <a:r>
                <a:rPr lang="en-US" sz="8800" i="1" dirty="0"/>
                <a:t>f</a:t>
              </a:r>
            </a:p>
          </p:txBody>
        </p:sp>
        <p:sp>
          <p:nvSpPr>
            <p:cNvPr id="22" name="TextBox 21">
              <a:extLst>
                <a:ext uri="{FF2B5EF4-FFF2-40B4-BE49-F238E27FC236}">
                  <a16:creationId xmlns:a16="http://schemas.microsoft.com/office/drawing/2014/main" id="{C8DDEC07-5187-4D41-B2F9-00229259539E}"/>
                </a:ext>
              </a:extLst>
            </p:cNvPr>
            <p:cNvSpPr txBox="1"/>
            <p:nvPr/>
          </p:nvSpPr>
          <p:spPr>
            <a:xfrm>
              <a:off x="8829120" y="10662460"/>
              <a:ext cx="2924153" cy="923330"/>
            </a:xfrm>
            <a:prstGeom prst="rect">
              <a:avLst/>
            </a:prstGeom>
            <a:noFill/>
          </p:spPr>
          <p:txBody>
            <a:bodyPr wrap="square" rtlCol="0">
              <a:spAutoFit/>
            </a:bodyPr>
            <a:lstStyle/>
            <a:p>
              <a:r>
                <a:rPr lang="en-US" i="1" dirty="0"/>
                <a:t>W, b</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E80CA9-465E-43CF-947C-1C2A25792AA6}"/>
                  </a:ext>
                </a:extLst>
              </p:cNvPr>
              <p:cNvSpPr/>
              <p:nvPr/>
            </p:nvSpPr>
            <p:spPr>
              <a:xfrm>
                <a:off x="5644837" y="1069864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1" name="Rectangle 20">
                <a:extLst>
                  <a:ext uri="{FF2B5EF4-FFF2-40B4-BE49-F238E27FC236}">
                    <a16:creationId xmlns:a16="http://schemas.microsoft.com/office/drawing/2014/main" id="{76E80CA9-465E-43CF-947C-1C2A25792AA6}"/>
                  </a:ext>
                </a:extLst>
              </p:cNvPr>
              <p:cNvSpPr>
                <a:spLocks noRot="1" noChangeAspect="1" noMove="1" noResize="1" noEditPoints="1" noAdjustHandles="1" noChangeArrowheads="1" noChangeShapeType="1" noTextEdit="1"/>
              </p:cNvSpPr>
              <p:nvPr/>
            </p:nvSpPr>
            <p:spPr>
              <a:xfrm>
                <a:off x="5644837" y="10698643"/>
                <a:ext cx="856325" cy="923330"/>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65D319F-DD6B-4ABB-B121-6B376429F8F4}"/>
              </a:ext>
            </a:extLst>
          </p:cNvPr>
          <p:cNvCxnSpPr>
            <a:cxnSpLocks/>
          </p:cNvCxnSpPr>
          <p:nvPr/>
        </p:nvCxnSpPr>
        <p:spPr>
          <a:xfrm>
            <a:off x="6668430"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556E9-AD2D-4987-9957-CC82F42C0C26}"/>
              </a:ext>
            </a:extLst>
          </p:cNvPr>
          <p:cNvCxnSpPr>
            <a:cxnSpLocks/>
          </p:cNvCxnSpPr>
          <p:nvPr/>
        </p:nvCxnSpPr>
        <p:spPr>
          <a:xfrm>
            <a:off x="12489366"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3055241-1F11-4EEC-9FF4-77A28D562AE1}"/>
                  </a:ext>
                </a:extLst>
              </p:cNvPr>
              <p:cNvSpPr/>
              <p:nvPr/>
            </p:nvSpPr>
            <p:spPr>
              <a:xfrm>
                <a:off x="14082117" y="1059464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7" name="Rectangle 26">
                <a:extLst>
                  <a:ext uri="{FF2B5EF4-FFF2-40B4-BE49-F238E27FC236}">
                    <a16:creationId xmlns:a16="http://schemas.microsoft.com/office/drawing/2014/main" id="{03055241-1F11-4EEC-9FF4-77A28D562AE1}"/>
                  </a:ext>
                </a:extLst>
              </p:cNvPr>
              <p:cNvSpPr>
                <a:spLocks noRot="1" noChangeAspect="1" noMove="1" noResize="1" noEditPoints="1" noAdjustHandles="1" noChangeArrowheads="1" noChangeShapeType="1" noTextEdit="1"/>
              </p:cNvSpPr>
              <p:nvPr/>
            </p:nvSpPr>
            <p:spPr>
              <a:xfrm>
                <a:off x="14082117" y="10594640"/>
                <a:ext cx="806631"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468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pic>
        <p:nvPicPr>
          <p:cNvPr id="6146" name="Picture 2" descr="Planning of long axes (radial). (A) Basal short axis, first image of the heart base in the short axis after the outflow tract. Line B is the planning of the true four-chamber long axis. Line C is the planning of the three-chamber or LV outflow tract plane. Line D is the planning of the true two-chamber long axis, where we can observe, next to the inferior (lower) wall, the liver and next to the anterolateral basal segment, the lung. Line E is the planning of the true twochamber long axis, where we can see, next to the basal inferolateral segment, the stomach and next to the anterior wall, the pulmonary artery. (B) True long axis four chamber. (C) LV outflow tract or three chamber. (D) Two chamber long axis. (E) Two chamber long axis. RV-right ventricle; LV-left ventricle; Ao-Aorta; LA-left atrium; DA-Descending Aorta; PA-pulmonary artery. ">
            <a:extLst>
              <a:ext uri="{FF2B5EF4-FFF2-40B4-BE49-F238E27FC236}">
                <a16:creationId xmlns:a16="http://schemas.microsoft.com/office/drawing/2014/main" id="{59A698DB-4900-4F9D-9D0C-DA0A611E0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80147" y="4369354"/>
            <a:ext cx="9289876" cy="146862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37" name="Rectangle 36">
            <a:extLst>
              <a:ext uri="{FF2B5EF4-FFF2-40B4-BE49-F238E27FC236}">
                <a16:creationId xmlns:a16="http://schemas.microsoft.com/office/drawing/2014/main" id="{12859087-B3EB-4DCE-9390-FC76635E084D}"/>
              </a:ext>
            </a:extLst>
          </p:cNvPr>
          <p:cNvSpPr/>
          <p:nvPr/>
        </p:nvSpPr>
        <p:spPr>
          <a:xfrm>
            <a:off x="22260018" y="19309608"/>
            <a:ext cx="4728117" cy="830997"/>
          </a:xfrm>
          <a:prstGeom prst="rect">
            <a:avLst/>
          </a:prstGeom>
        </p:spPr>
        <p:txBody>
          <a:bodyPr wrap="square">
            <a:spAutoFit/>
          </a:bodyPr>
          <a:lstStyle/>
          <a:p>
            <a:r>
              <a:rPr lang="en-US" sz="1600" dirty="0"/>
              <a:t>https://www.scielo.br/scielo.php?script=sci_arttext&amp;pid=S0066-782X2010001600014&amp;lng=pt&amp;nrm=iso&amp;tlng=pt</a:t>
            </a:r>
          </a:p>
        </p:txBody>
      </p:sp>
    </p:spTree>
    <p:extLst>
      <p:ext uri="{BB962C8B-B14F-4D97-AF65-F5344CB8AC3E}">
        <p14:creationId xmlns:p14="http://schemas.microsoft.com/office/powerpoint/2010/main" val="2908353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1754326"/>
          </a:xfrm>
          <a:prstGeom prst="rect">
            <a:avLst/>
          </a:prstGeom>
          <a:noFill/>
        </p:spPr>
        <p:txBody>
          <a:bodyPr wrap="square" rtlCol="0">
            <a:spAutoFit/>
          </a:bodyPr>
          <a:lstStyle/>
          <a:p>
            <a:r>
              <a:rPr lang="en-US" dirty="0"/>
              <a:t>Given an image, decide which imaging view it is</a:t>
            </a:r>
          </a:p>
          <a:p>
            <a:endParaRPr lang="en-US" dirty="0"/>
          </a:p>
        </p:txBody>
      </p:sp>
      <p:cxnSp>
        <p:nvCxnSpPr>
          <p:cNvPr id="18" name="Straight Arrow Connector 17">
            <a:extLst>
              <a:ext uri="{FF2B5EF4-FFF2-40B4-BE49-F238E27FC236}">
                <a16:creationId xmlns:a16="http://schemas.microsoft.com/office/drawing/2014/main" id="{65437F64-C4FB-4BF7-B45B-91029BAD60DC}"/>
              </a:ext>
            </a:extLst>
          </p:cNvPr>
          <p:cNvCxnSpPr>
            <a:cxnSpLocks/>
          </p:cNvCxnSpPr>
          <p:nvPr/>
        </p:nvCxnSpPr>
        <p:spPr>
          <a:xfrm flipV="1">
            <a:off x="18979601" y="12018075"/>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908565" y="9963275"/>
                <a:ext cx="9918934" cy="406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m>
                                <m:mPr>
                                  <m:mcs>
                                    <m:mc>
                                      <m:mcPr>
                                        <m:count m:val="3"/>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𝟏</m:t>
                                    </m:r>
                                  </m:e>
                                  <m:e>
                                    <m: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r>
                                                  <a:rPr lang="en-US" b="1" i="1" smtClean="0">
                                                    <a:latin typeface="Cambria Math" panose="02040503050406030204" pitchFamily="18" charset="0"/>
                                                  </a:rPr>
                                                  <m:t>𝟎</m:t>
                                                </m:r>
                                              </m:e>
                                            </m:mr>
                                          </m:m>
                                        </m:e>
                                      </m:mr>
                                    </m:m>
                                    <m:r>
                                      <a:rPr lang="en-US" b="1" i="1" smtClean="0">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𝑺𝑨𝑿</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𝟏</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𝑶𝒕𝒉𝒆𝒓</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smtClean="0">
                                                    <a:latin typeface="Cambria Math" panose="02040503050406030204" pitchFamily="18" charset="0"/>
                                                  </a:rPr>
                                                  <m:t>𝟏</m:t>
                                                </m:r>
                                              </m:e>
                                            </m:mr>
                                          </m:m>
                                        </m:e>
                                      </m:mr>
                                    </m:m>
                                    <m:r>
                                      <a:rPr lang="en-US" b="1" i="1">
                                        <a:latin typeface="Cambria Math" panose="02040503050406030204" pitchFamily="18" charset="0"/>
                                      </a:rPr>
                                      <m:t> </m:t>
                                    </m:r>
                                  </m:e>
                                </m:mr>
                              </m:m>
                            </m:e>
                          </m:eqArr>
                        </m:e>
                      </m:d>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908565" y="9963275"/>
                <a:ext cx="9918934" cy="4063228"/>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97FC866-6E18-425C-AC29-49D4C557E231}"/>
              </a:ext>
            </a:extLst>
          </p:cNvPr>
          <p:cNvSpPr txBox="1"/>
          <p:nvPr/>
        </p:nvSpPr>
        <p:spPr>
          <a:xfrm>
            <a:off x="19670751" y="14453711"/>
            <a:ext cx="16035454" cy="2585323"/>
          </a:xfrm>
          <a:prstGeom prst="rect">
            <a:avLst/>
          </a:prstGeom>
          <a:noFill/>
        </p:spPr>
        <p:txBody>
          <a:bodyPr wrap="square" rtlCol="0">
            <a:spAutoFit/>
          </a:bodyPr>
          <a:lstStyle/>
          <a:p>
            <a:r>
              <a:rPr lang="en-US" dirty="0"/>
              <a:t>Now we need 5 numbers for K=5 classes</a:t>
            </a:r>
          </a:p>
          <a:p>
            <a:endParaRPr lang="en-US" dirty="0"/>
          </a:p>
          <a:p>
            <a:r>
              <a:rPr lang="en-US" dirty="0"/>
              <a:t>This type of encoding y is “one-hot encoding”</a:t>
            </a:r>
          </a:p>
        </p:txBody>
      </p:sp>
    </p:spTree>
    <p:extLst>
      <p:ext uri="{BB962C8B-B14F-4D97-AF65-F5344CB8AC3E}">
        <p14:creationId xmlns:p14="http://schemas.microsoft.com/office/powerpoint/2010/main" val="1046653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Deep learning as a data driven approach</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28526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923330"/>
          </a:xfrm>
          <a:prstGeom prst="rect">
            <a:avLst/>
          </a:prstGeom>
          <a:noFill/>
        </p:spPr>
        <p:txBody>
          <a:bodyPr wrap="square" rtlCol="0">
            <a:spAutoFit/>
          </a:bodyPr>
          <a:lstStyle/>
          <a:p>
            <a:r>
              <a:rPr lang="en-US" dirty="0"/>
              <a:t>Generate 5 numbers as the score for each class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530498" y="8454043"/>
                <a:ext cx="629396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i="1">
                          <a:latin typeface="Cambria Math" panose="02040503050406030204" pitchFamily="18" charset="0"/>
                        </a:rPr>
                        <m:t>=</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r>
                        <a:rPr lang="en-US" b="1"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530498" y="8454043"/>
                <a:ext cx="6293967" cy="83099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F4AE140-B05B-424F-BF5A-04702E008779}"/>
              </a:ext>
            </a:extLst>
          </p:cNvPr>
          <p:cNvGrpSpPr/>
          <p:nvPr/>
        </p:nvGrpSpPr>
        <p:grpSpPr>
          <a:xfrm>
            <a:off x="8232079" y="3946469"/>
            <a:ext cx="2697833" cy="2543155"/>
            <a:chOff x="7985035" y="3608531"/>
            <a:chExt cx="3992137" cy="3639760"/>
          </a:xfrm>
        </p:grpSpPr>
        <p:sp>
          <p:nvSpPr>
            <p:cNvPr id="20" name="Oval 19">
              <a:extLst>
                <a:ext uri="{FF2B5EF4-FFF2-40B4-BE49-F238E27FC236}">
                  <a16:creationId xmlns:a16="http://schemas.microsoft.com/office/drawing/2014/main" id="{67663ACB-504F-4E98-9543-CE7674D38186}"/>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23" name="TextBox 22">
              <a:extLst>
                <a:ext uri="{FF2B5EF4-FFF2-40B4-BE49-F238E27FC236}">
                  <a16:creationId xmlns:a16="http://schemas.microsoft.com/office/drawing/2014/main" id="{EBDA0ADF-6556-4CAE-BE44-55664600E46D}"/>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D7F505-2506-4989-BC90-18E2E2DF0499}"/>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4" name="Rectangle 23">
                <a:extLst>
                  <a:ext uri="{FF2B5EF4-FFF2-40B4-BE49-F238E27FC236}">
                    <a16:creationId xmlns:a16="http://schemas.microsoft.com/office/drawing/2014/main" id="{E6D7F505-2506-4989-BC90-18E2E2DF0499}"/>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637500E-7BBD-4AFF-BC79-34BB3D9934B2}"/>
              </a:ext>
            </a:extLst>
          </p:cNvPr>
          <p:cNvCxnSpPr>
            <a:cxnSpLocks/>
            <a:endCxn id="20"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F440B93-F3A9-47A7-8E39-1211B3143F4D}"/>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FE7BB3-0550-4153-9DBF-6330129EE8D1}"/>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27" name="Rectangle 26">
                <a:extLst>
                  <a:ext uri="{FF2B5EF4-FFF2-40B4-BE49-F238E27FC236}">
                    <a16:creationId xmlns:a16="http://schemas.microsoft.com/office/drawing/2014/main" id="{C6FE7BB3-0550-4153-9DBF-6330129EE8D1}"/>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5665F4C-D1EC-44AE-8EED-652DA02438DC}"/>
              </a:ext>
            </a:extLst>
          </p:cNvPr>
          <p:cNvGrpSpPr/>
          <p:nvPr/>
        </p:nvGrpSpPr>
        <p:grpSpPr>
          <a:xfrm>
            <a:off x="8232079" y="6906778"/>
            <a:ext cx="2697833" cy="2543155"/>
            <a:chOff x="7985035" y="3608531"/>
            <a:chExt cx="3992137" cy="3639760"/>
          </a:xfrm>
        </p:grpSpPr>
        <p:sp>
          <p:nvSpPr>
            <p:cNvPr id="58" name="Oval 57">
              <a:extLst>
                <a:ext uri="{FF2B5EF4-FFF2-40B4-BE49-F238E27FC236}">
                  <a16:creationId xmlns:a16="http://schemas.microsoft.com/office/drawing/2014/main" id="{E0E3120D-7C66-4EE8-A643-45D1A5942DA9}"/>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1" name="TextBox 60">
              <a:extLst>
                <a:ext uri="{FF2B5EF4-FFF2-40B4-BE49-F238E27FC236}">
                  <a16:creationId xmlns:a16="http://schemas.microsoft.com/office/drawing/2014/main" id="{6B98B24E-B5DA-4B76-BE02-E701A0F4EBBB}"/>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62" name="Group 61">
            <a:extLst>
              <a:ext uri="{FF2B5EF4-FFF2-40B4-BE49-F238E27FC236}">
                <a16:creationId xmlns:a16="http://schemas.microsoft.com/office/drawing/2014/main" id="{AB3BCC22-F320-4D3D-A69F-88C1C29A1048}"/>
              </a:ext>
            </a:extLst>
          </p:cNvPr>
          <p:cNvGrpSpPr/>
          <p:nvPr/>
        </p:nvGrpSpPr>
        <p:grpSpPr>
          <a:xfrm>
            <a:off x="8232079" y="10011065"/>
            <a:ext cx="2697833" cy="2543155"/>
            <a:chOff x="7985035" y="3608531"/>
            <a:chExt cx="3992137" cy="3639760"/>
          </a:xfrm>
        </p:grpSpPr>
        <p:sp>
          <p:nvSpPr>
            <p:cNvPr id="63" name="Oval 62">
              <a:extLst>
                <a:ext uri="{FF2B5EF4-FFF2-40B4-BE49-F238E27FC236}">
                  <a16:creationId xmlns:a16="http://schemas.microsoft.com/office/drawing/2014/main" id="{28D3901D-FE03-453B-AE55-A70FF9BBB1A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6" name="TextBox 65">
              <a:extLst>
                <a:ext uri="{FF2B5EF4-FFF2-40B4-BE49-F238E27FC236}">
                  <a16:creationId xmlns:a16="http://schemas.microsoft.com/office/drawing/2014/main" id="{F8AC314B-1197-4198-BD98-3D1B21258005}"/>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67" name="Group 66">
            <a:extLst>
              <a:ext uri="{FF2B5EF4-FFF2-40B4-BE49-F238E27FC236}">
                <a16:creationId xmlns:a16="http://schemas.microsoft.com/office/drawing/2014/main" id="{D84473D0-9557-4E3E-8572-0E8B455C571E}"/>
              </a:ext>
            </a:extLst>
          </p:cNvPr>
          <p:cNvGrpSpPr/>
          <p:nvPr/>
        </p:nvGrpSpPr>
        <p:grpSpPr>
          <a:xfrm>
            <a:off x="8232079" y="13155708"/>
            <a:ext cx="2697833" cy="2543155"/>
            <a:chOff x="7985035" y="3608531"/>
            <a:chExt cx="3992137" cy="3639760"/>
          </a:xfrm>
        </p:grpSpPr>
        <p:sp>
          <p:nvSpPr>
            <p:cNvPr id="68" name="Oval 67">
              <a:extLst>
                <a:ext uri="{FF2B5EF4-FFF2-40B4-BE49-F238E27FC236}">
                  <a16:creationId xmlns:a16="http://schemas.microsoft.com/office/drawing/2014/main" id="{3780BEF9-7838-4098-A0CA-E0E8A6F0A733}"/>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1" name="TextBox 70">
              <a:extLst>
                <a:ext uri="{FF2B5EF4-FFF2-40B4-BE49-F238E27FC236}">
                  <a16:creationId xmlns:a16="http://schemas.microsoft.com/office/drawing/2014/main" id="{A9FE3D7E-7EDB-47FA-BD2A-F1719062B366}"/>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72" name="Group 71">
            <a:extLst>
              <a:ext uri="{FF2B5EF4-FFF2-40B4-BE49-F238E27FC236}">
                <a16:creationId xmlns:a16="http://schemas.microsoft.com/office/drawing/2014/main" id="{BBCCEA73-3044-4813-AEF5-40F07902A0B7}"/>
              </a:ext>
            </a:extLst>
          </p:cNvPr>
          <p:cNvGrpSpPr/>
          <p:nvPr/>
        </p:nvGrpSpPr>
        <p:grpSpPr>
          <a:xfrm>
            <a:off x="8232079" y="16256060"/>
            <a:ext cx="2697833" cy="2543155"/>
            <a:chOff x="7985035" y="3608531"/>
            <a:chExt cx="3992137" cy="3639760"/>
          </a:xfrm>
        </p:grpSpPr>
        <p:sp>
          <p:nvSpPr>
            <p:cNvPr id="73" name="Oval 72">
              <a:extLst>
                <a:ext uri="{FF2B5EF4-FFF2-40B4-BE49-F238E27FC236}">
                  <a16:creationId xmlns:a16="http://schemas.microsoft.com/office/drawing/2014/main" id="{85C23381-7B52-4048-A3AA-75B896FC8DA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6" name="TextBox 75">
              <a:extLst>
                <a:ext uri="{FF2B5EF4-FFF2-40B4-BE49-F238E27FC236}">
                  <a16:creationId xmlns:a16="http://schemas.microsoft.com/office/drawing/2014/main" id="{A9C801C4-8F8A-4DB5-ABDD-FCD7C092AFB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7" name="Straight Arrow Connector 76">
            <a:extLst>
              <a:ext uri="{FF2B5EF4-FFF2-40B4-BE49-F238E27FC236}">
                <a16:creationId xmlns:a16="http://schemas.microsoft.com/office/drawing/2014/main" id="{87A58B9E-A6E0-473B-8A3C-4CDE912C3625}"/>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7FD9A8-FC57-4FC2-B20D-BB23D26C10CA}"/>
              </a:ext>
            </a:extLst>
          </p:cNvPr>
          <p:cNvCxnSpPr>
            <a:cxnSpLocks/>
            <a:endCxn id="6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634D6BE-1DA2-40B8-9784-8E0A932EDFB8}"/>
              </a:ext>
            </a:extLst>
          </p:cNvPr>
          <p:cNvCxnSpPr>
            <a:cxnSpLocks/>
            <a:endCxn id="68"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8422A0-6898-4FC4-A7B7-48A508B573F1}"/>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430D6C8-288E-4E8C-93A2-CB00A764DFA8}"/>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B955EE20-CD9D-469D-82F5-C2CFF3DF8647}"/>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4" name="Rectangle 83">
                <a:extLst>
                  <a:ext uri="{FF2B5EF4-FFF2-40B4-BE49-F238E27FC236}">
                    <a16:creationId xmlns:a16="http://schemas.microsoft.com/office/drawing/2014/main" id="{B955EE20-CD9D-469D-82F5-C2CFF3DF8647}"/>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74E55FEC-99A0-440F-B8C2-EEDD755BB0CD}"/>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4C4B6F1-CB49-42C1-9E5B-074583203F3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94C4B6F1-CB49-42C1-9E5B-074583203F3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DC30582E-2736-43E8-820C-9017D84402F8}"/>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A5E7EA7-0996-45A2-9FB8-42B2AF484ED4}"/>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88" name="Rectangle 87">
                <a:extLst>
                  <a:ext uri="{FF2B5EF4-FFF2-40B4-BE49-F238E27FC236}">
                    <a16:creationId xmlns:a16="http://schemas.microsoft.com/office/drawing/2014/main" id="{AA5E7EA7-0996-45A2-9FB8-42B2AF484ED4}"/>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D5B7C5AA-F4B4-4DE1-A486-C36B8924AA33}"/>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9ACAAF2-005A-449B-838D-E84BF3700E22}"/>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89ACAAF2-005A-449B-838D-E84BF3700E22}"/>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20169614" y="11211181"/>
            <a:ext cx="13872117" cy="352773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17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3885593"/>
            <a:ext cx="14989089" cy="572834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5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We can put all weights in one matrix and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17316063" y="10157053"/>
                <a:ext cx="5909566" cy="367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0</m:t>
                                      </m:r>
                                    </m:e>
                                    <m:e>
                                      <m:r>
                                        <a:rPr lang="en-US" i="1">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1</m:t>
                                      </m:r>
                                    </m:e>
                                    <m:e>
                                      <m:r>
                                        <a:rPr lang="en-US" i="1">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2</m:t>
                                            </m:r>
                                          </m:e>
                                          <m:e>
                                            <m:r>
                                              <a:rPr lang="en-US" i="1">
                                                <a:latin typeface="Cambria Math" panose="02040503050406030204" pitchFamily="18" charset="0"/>
                                              </a:rPr>
                                              <m:t>−</m:t>
                                            </m:r>
                                          </m:e>
                                        </m:mr>
                                      </m:m>
                                    </m:e>
                                  </m:mr>
                                  <m:m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3</m:t>
                                                </m:r>
                                              </m:e>
                                              <m:e>
                                                <m:r>
                                                  <a:rPr lang="en-US" i="1">
                                                    <a:latin typeface="Cambria Math" panose="02040503050406030204" pitchFamily="18" charset="0"/>
                                                  </a:rPr>
                                                  <m:t>−</m:t>
                                                </m:r>
                                              </m:e>
                                            </m:mr>
                                          </m:m>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4</m:t>
                                                </m:r>
                                              </m:e>
                                              <m:e>
                                                <m:r>
                                                  <a:rPr lang="en-US" i="1">
                                                    <a:latin typeface="Cambria Math" panose="02040503050406030204" pitchFamily="18" charset="0"/>
                                                  </a:rPr>
                                                  <m:t>−</m:t>
                                                </m:r>
                                              </m:e>
                                            </m:mr>
                                          </m:m>
                                        </m:e>
                                      </m:eqArr>
                                    </m:e>
                                  </m:mr>
                                </m:m>
                              </m:e>
                            </m:mr>
                          </m:m>
                        </m:e>
                      </m:d>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17316063" y="10157053"/>
                <a:ext cx="5909566" cy="367280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3225629" y="11188683"/>
            <a:ext cx="11811503" cy="923330"/>
          </a:xfrm>
          <a:prstGeom prst="rect">
            <a:avLst/>
          </a:prstGeom>
          <a:noFill/>
        </p:spPr>
        <p:txBody>
          <a:bodyPr wrap="square" rtlCol="0">
            <a:spAutoFit/>
          </a:bodyPr>
          <a:lstStyle/>
          <a:p>
            <a:r>
              <a:rPr lang="en-US" dirty="0" err="1"/>
              <a:t>KxN</a:t>
            </a:r>
            <a:r>
              <a:rPr lang="en-US" dirty="0"/>
              <a:t> matrix, every row for each class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80974B7-0233-4FB1-AF1A-A3AD6BFF426D}"/>
                  </a:ext>
                </a:extLst>
              </p:cNvPr>
              <p:cNvSpPr/>
              <p:nvPr/>
            </p:nvSpPr>
            <p:spPr>
              <a:xfrm>
                <a:off x="19057297" y="14427286"/>
                <a:ext cx="2940998" cy="392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3</m:t>
                              </m:r>
                            </m:e>
                            <m:e>
                              <m:r>
                                <a:rPr lang="en-US" b="0" i="1" smtClean="0">
                                  <a:latin typeface="Cambria Math" panose="02040503050406030204" pitchFamily="18" charset="0"/>
                                </a:rPr>
                                <m:t>𝑏</m:t>
                              </m:r>
                              <m:r>
                                <a:rPr lang="en-US" b="0" i="1" smtClean="0">
                                  <a:latin typeface="Cambria Math" panose="02040503050406030204" pitchFamily="18" charset="0"/>
                                </a:rPr>
                                <m:t>4</m:t>
                              </m:r>
                            </m:e>
                          </m:eqArr>
                        </m:e>
                      </m:d>
                    </m:oMath>
                  </m:oMathPara>
                </a14:m>
                <a:endParaRPr lang="en-US" dirty="0"/>
              </a:p>
            </p:txBody>
          </p:sp>
        </mc:Choice>
        <mc:Fallback xmlns="">
          <p:sp>
            <p:nvSpPr>
              <p:cNvPr id="41" name="Rectangle 40">
                <a:extLst>
                  <a:ext uri="{FF2B5EF4-FFF2-40B4-BE49-F238E27FC236}">
                    <a16:creationId xmlns:a16="http://schemas.microsoft.com/office/drawing/2014/main" id="{E80974B7-0233-4FB1-AF1A-A3AD6BFF426D}"/>
                  </a:ext>
                </a:extLst>
              </p:cNvPr>
              <p:cNvSpPr>
                <a:spLocks noRot="1" noChangeAspect="1" noMove="1" noResize="1" noEditPoints="1" noAdjustHandles="1" noChangeArrowheads="1" noChangeShapeType="1" noTextEdit="1"/>
              </p:cNvSpPr>
              <p:nvPr/>
            </p:nvSpPr>
            <p:spPr>
              <a:xfrm>
                <a:off x="19057297" y="14427286"/>
                <a:ext cx="2940998" cy="3924857"/>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B2D3A45-13E2-43E2-AF63-6CD9E9D5199F}"/>
              </a:ext>
            </a:extLst>
          </p:cNvPr>
          <p:cNvSpPr txBox="1"/>
          <p:nvPr/>
        </p:nvSpPr>
        <p:spPr>
          <a:xfrm>
            <a:off x="23225629" y="15698863"/>
            <a:ext cx="11811503" cy="923330"/>
          </a:xfrm>
          <a:prstGeom prst="rect">
            <a:avLst/>
          </a:prstGeom>
          <a:noFill/>
        </p:spPr>
        <p:txBody>
          <a:bodyPr wrap="square" rtlCol="0">
            <a:spAutoFit/>
          </a:bodyPr>
          <a:lstStyle/>
          <a:p>
            <a:r>
              <a:rPr lang="en-US" dirty="0"/>
              <a:t>Kx1 vector</a:t>
            </a:r>
          </a:p>
        </p:txBody>
      </p:sp>
      <p:grpSp>
        <p:nvGrpSpPr>
          <p:cNvPr id="43" name="Group 42">
            <a:extLst>
              <a:ext uri="{FF2B5EF4-FFF2-40B4-BE49-F238E27FC236}">
                <a16:creationId xmlns:a16="http://schemas.microsoft.com/office/drawing/2014/main" id="{5E112184-B728-41F9-8B74-B8CCB75F68A9}"/>
              </a:ext>
            </a:extLst>
          </p:cNvPr>
          <p:cNvGrpSpPr/>
          <p:nvPr/>
        </p:nvGrpSpPr>
        <p:grpSpPr>
          <a:xfrm>
            <a:off x="8232079" y="3946469"/>
            <a:ext cx="2697833" cy="2543155"/>
            <a:chOff x="7985035" y="3608531"/>
            <a:chExt cx="3992137" cy="3639760"/>
          </a:xfrm>
        </p:grpSpPr>
        <p:sp>
          <p:nvSpPr>
            <p:cNvPr id="44" name="Oval 43">
              <a:extLst>
                <a:ext uri="{FF2B5EF4-FFF2-40B4-BE49-F238E27FC236}">
                  <a16:creationId xmlns:a16="http://schemas.microsoft.com/office/drawing/2014/main" id="{99CA9F7B-9018-4AFB-A375-6C65F05C055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5" name="TextBox 44">
              <a:extLst>
                <a:ext uri="{FF2B5EF4-FFF2-40B4-BE49-F238E27FC236}">
                  <a16:creationId xmlns:a16="http://schemas.microsoft.com/office/drawing/2014/main" id="{C947DAE2-A69B-416D-998A-948BDB03BD51}"/>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DE7DC5-2DCA-41E5-845A-2FEBD6335717}"/>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6" name="Rectangle 45">
                <a:extLst>
                  <a:ext uri="{FF2B5EF4-FFF2-40B4-BE49-F238E27FC236}">
                    <a16:creationId xmlns:a16="http://schemas.microsoft.com/office/drawing/2014/main" id="{D9DE7DC5-2DCA-41E5-845A-2FEBD6335717}"/>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4"/>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4EAD895-8E2D-4E22-8D24-5CEDF2ADE0BA}"/>
              </a:ext>
            </a:extLst>
          </p:cNvPr>
          <p:cNvCxnSpPr>
            <a:cxnSpLocks/>
            <a:endCxn id="44"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B05852-3CBF-40AD-9AAB-F68ED098C076}"/>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932F98-70BE-4F4D-AF9E-AE8169A63788}"/>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9" name="Rectangle 48">
                <a:extLst>
                  <a:ext uri="{FF2B5EF4-FFF2-40B4-BE49-F238E27FC236}">
                    <a16:creationId xmlns:a16="http://schemas.microsoft.com/office/drawing/2014/main" id="{91932F98-70BE-4F4D-AF9E-AE8169A63788}"/>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5"/>
                <a:stretch>
                  <a:fillRect/>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3BE06455-7C8E-4AE7-A9B8-4E663495B88B}"/>
              </a:ext>
            </a:extLst>
          </p:cNvPr>
          <p:cNvGrpSpPr/>
          <p:nvPr/>
        </p:nvGrpSpPr>
        <p:grpSpPr>
          <a:xfrm>
            <a:off x="8232079" y="6906778"/>
            <a:ext cx="2697833" cy="2543155"/>
            <a:chOff x="7985035" y="3608531"/>
            <a:chExt cx="3992137" cy="3639760"/>
          </a:xfrm>
        </p:grpSpPr>
        <p:sp>
          <p:nvSpPr>
            <p:cNvPr id="51" name="Oval 50">
              <a:extLst>
                <a:ext uri="{FF2B5EF4-FFF2-40B4-BE49-F238E27FC236}">
                  <a16:creationId xmlns:a16="http://schemas.microsoft.com/office/drawing/2014/main" id="{AC07D2CA-8488-4056-B032-2784ACA429D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2" name="TextBox 51">
              <a:extLst>
                <a:ext uri="{FF2B5EF4-FFF2-40B4-BE49-F238E27FC236}">
                  <a16:creationId xmlns:a16="http://schemas.microsoft.com/office/drawing/2014/main" id="{39AF87B3-C96E-436E-8E68-BE31812EEFA1}"/>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3" name="Group 52">
            <a:extLst>
              <a:ext uri="{FF2B5EF4-FFF2-40B4-BE49-F238E27FC236}">
                <a16:creationId xmlns:a16="http://schemas.microsoft.com/office/drawing/2014/main" id="{1053B604-E4A2-4E30-A681-516C22582B3B}"/>
              </a:ext>
            </a:extLst>
          </p:cNvPr>
          <p:cNvGrpSpPr/>
          <p:nvPr/>
        </p:nvGrpSpPr>
        <p:grpSpPr>
          <a:xfrm>
            <a:off x="8232079" y="10011065"/>
            <a:ext cx="2697833" cy="2543155"/>
            <a:chOff x="7985035" y="3608531"/>
            <a:chExt cx="3992137" cy="3639760"/>
          </a:xfrm>
        </p:grpSpPr>
        <p:sp>
          <p:nvSpPr>
            <p:cNvPr id="54" name="Oval 53">
              <a:extLst>
                <a:ext uri="{FF2B5EF4-FFF2-40B4-BE49-F238E27FC236}">
                  <a16:creationId xmlns:a16="http://schemas.microsoft.com/office/drawing/2014/main" id="{9A903A74-EEE3-46AC-9C71-BD6DCD65AF75}"/>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5" name="TextBox 54">
              <a:extLst>
                <a:ext uri="{FF2B5EF4-FFF2-40B4-BE49-F238E27FC236}">
                  <a16:creationId xmlns:a16="http://schemas.microsoft.com/office/drawing/2014/main" id="{13EB25E6-CD02-41D8-8320-D9D1FC3FB926}"/>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6" name="Group 55">
            <a:extLst>
              <a:ext uri="{FF2B5EF4-FFF2-40B4-BE49-F238E27FC236}">
                <a16:creationId xmlns:a16="http://schemas.microsoft.com/office/drawing/2014/main" id="{920EDAC5-4CEB-4D79-A6EE-23ED8058D459}"/>
              </a:ext>
            </a:extLst>
          </p:cNvPr>
          <p:cNvGrpSpPr/>
          <p:nvPr/>
        </p:nvGrpSpPr>
        <p:grpSpPr>
          <a:xfrm>
            <a:off x="8232079" y="13155708"/>
            <a:ext cx="2697833" cy="2543155"/>
            <a:chOff x="7985035" y="3608531"/>
            <a:chExt cx="3992137" cy="3639760"/>
          </a:xfrm>
        </p:grpSpPr>
        <p:sp>
          <p:nvSpPr>
            <p:cNvPr id="59" name="Oval 58">
              <a:extLst>
                <a:ext uri="{FF2B5EF4-FFF2-40B4-BE49-F238E27FC236}">
                  <a16:creationId xmlns:a16="http://schemas.microsoft.com/office/drawing/2014/main" id="{4D297C4A-20DA-41F7-8E16-174AB99D5C00}"/>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0" name="TextBox 59">
              <a:extLst>
                <a:ext uri="{FF2B5EF4-FFF2-40B4-BE49-F238E27FC236}">
                  <a16:creationId xmlns:a16="http://schemas.microsoft.com/office/drawing/2014/main" id="{3938C38B-5D80-4F20-83E9-DCDCD95F69FA}"/>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4" name="Group 63">
            <a:extLst>
              <a:ext uri="{FF2B5EF4-FFF2-40B4-BE49-F238E27FC236}">
                <a16:creationId xmlns:a16="http://schemas.microsoft.com/office/drawing/2014/main" id="{6529A148-DE93-4F2B-B75E-63E11269E9D2}"/>
              </a:ext>
            </a:extLst>
          </p:cNvPr>
          <p:cNvGrpSpPr/>
          <p:nvPr/>
        </p:nvGrpSpPr>
        <p:grpSpPr>
          <a:xfrm>
            <a:off x="8232079" y="16256060"/>
            <a:ext cx="2697833" cy="2543155"/>
            <a:chOff x="7985035" y="3608531"/>
            <a:chExt cx="3992137" cy="3639760"/>
          </a:xfrm>
        </p:grpSpPr>
        <p:sp>
          <p:nvSpPr>
            <p:cNvPr id="65" name="Oval 64">
              <a:extLst>
                <a:ext uri="{FF2B5EF4-FFF2-40B4-BE49-F238E27FC236}">
                  <a16:creationId xmlns:a16="http://schemas.microsoft.com/office/drawing/2014/main" id="{4ED763D8-E8CA-44EF-9445-F374796C698D}"/>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9" name="TextBox 68">
              <a:extLst>
                <a:ext uri="{FF2B5EF4-FFF2-40B4-BE49-F238E27FC236}">
                  <a16:creationId xmlns:a16="http://schemas.microsoft.com/office/drawing/2014/main" id="{728A5B6D-E6A8-4766-A0EF-2DF588257B41}"/>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0" name="Straight Arrow Connector 69">
            <a:extLst>
              <a:ext uri="{FF2B5EF4-FFF2-40B4-BE49-F238E27FC236}">
                <a16:creationId xmlns:a16="http://schemas.microsoft.com/office/drawing/2014/main" id="{863F137B-694E-47CA-9AB8-5C2AB264FB7B}"/>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A3361C6-D4F3-4304-AD3B-FDDE51C4F692}"/>
              </a:ext>
            </a:extLst>
          </p:cNvPr>
          <p:cNvCxnSpPr>
            <a:cxnSpLocks/>
            <a:endCxn id="54"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BD6BAD7-EB2A-409D-B1DC-BE657992141C}"/>
              </a:ext>
            </a:extLst>
          </p:cNvPr>
          <p:cNvCxnSpPr>
            <a:cxnSpLocks/>
            <a:endCxn id="59"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E7CE9E9-CEBF-465F-B08C-C8AA8374AEA7}"/>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F588EB-D51E-4C1B-B9C0-A88B0F6D4714}"/>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85AA550A-1C1C-4DDF-86D9-74DC7B3CA98C}"/>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91" name="Rectangle 90">
                <a:extLst>
                  <a:ext uri="{FF2B5EF4-FFF2-40B4-BE49-F238E27FC236}">
                    <a16:creationId xmlns:a16="http://schemas.microsoft.com/office/drawing/2014/main" id="{85AA550A-1C1C-4DDF-86D9-74DC7B3CA98C}"/>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6"/>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1CFB0F2-557C-4FC8-B682-129355D7E1F9}"/>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FCC06C2-86ED-4A2D-84ED-EAC32277329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3" name="Rectangle 92">
                <a:extLst>
                  <a:ext uri="{FF2B5EF4-FFF2-40B4-BE49-F238E27FC236}">
                    <a16:creationId xmlns:a16="http://schemas.microsoft.com/office/drawing/2014/main" id="{6FCC06C2-86ED-4A2D-84ED-EAC32277329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7"/>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8AECEA0-998A-4180-B6EF-A365B3832240}"/>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F72E864D-77F0-4C12-A94E-DABD1991798F}"/>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F72E864D-77F0-4C12-A94E-DABD1991798F}"/>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8"/>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DB45045-C0C0-4FBB-93A0-99BD0EA33CC9}"/>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DA5077E-027C-48EB-9920-74CBC8CDB95D}"/>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7" name="Rectangle 96">
                <a:extLst>
                  <a:ext uri="{FF2B5EF4-FFF2-40B4-BE49-F238E27FC236}">
                    <a16:creationId xmlns:a16="http://schemas.microsoft.com/office/drawing/2014/main" id="{3DA5077E-027C-48EB-9920-74CBC8CDB95D}"/>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67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6086195"/>
            <a:ext cx="14989089" cy="132713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Matrix representation:</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24076406" y="8554302"/>
                <a:ext cx="426751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r>
                        <a:rPr lang="en-US" b="1" i="1" smtClean="0">
                          <a:latin typeface="Cambria Math" panose="02040503050406030204" pitchFamily="18" charset="0"/>
                        </a:rPr>
                        <m:t>𝑾𝑿</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24076406" y="8554302"/>
                <a:ext cx="4267515" cy="92333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0103287" y="10944978"/>
            <a:ext cx="11811503" cy="5909310"/>
          </a:xfrm>
          <a:prstGeom prst="rect">
            <a:avLst/>
          </a:prstGeom>
          <a:noFill/>
        </p:spPr>
        <p:txBody>
          <a:bodyPr wrap="square" rtlCol="0">
            <a:spAutoFit/>
          </a:bodyPr>
          <a:lstStyle/>
          <a:p>
            <a:r>
              <a:rPr lang="en-US" dirty="0"/>
              <a:t>X: </a:t>
            </a:r>
            <a:r>
              <a:rPr lang="en-US" dirty="0" err="1"/>
              <a:t>NxB</a:t>
            </a:r>
            <a:r>
              <a:rPr lang="en-US" dirty="0"/>
              <a:t>, input images</a:t>
            </a:r>
          </a:p>
          <a:p>
            <a:endParaRPr lang="en-US" dirty="0"/>
          </a:p>
          <a:p>
            <a:r>
              <a:rPr lang="en-US" dirty="0"/>
              <a:t>W: </a:t>
            </a:r>
            <a:r>
              <a:rPr lang="en-US" dirty="0" err="1"/>
              <a:t>KxN</a:t>
            </a:r>
            <a:r>
              <a:rPr lang="en-US" dirty="0"/>
              <a:t>, weights</a:t>
            </a:r>
          </a:p>
          <a:p>
            <a:endParaRPr lang="en-US" dirty="0"/>
          </a:p>
          <a:p>
            <a:r>
              <a:rPr lang="en-US" dirty="0"/>
              <a:t>b: Kx1, bias</a:t>
            </a:r>
          </a:p>
          <a:p>
            <a:endParaRPr lang="en-US" dirty="0"/>
          </a:p>
          <a:p>
            <a:r>
              <a:rPr lang="en-US" dirty="0"/>
              <a:t>Z: </a:t>
            </a:r>
            <a:r>
              <a:rPr lang="en-US" dirty="0" err="1"/>
              <a:t>KxB</a:t>
            </a:r>
            <a:r>
              <a:rPr lang="en-US" dirty="0"/>
              <a:t>, score</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470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Softmax</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27C1FC4-FACC-43AA-BF4F-9FA69B55968D}"/>
                  </a:ext>
                </a:extLst>
              </p:cNvPr>
              <p:cNvSpPr/>
              <p:nvPr/>
            </p:nvSpPr>
            <p:spPr>
              <a:xfrm>
                <a:off x="24728571" y="4828116"/>
                <a:ext cx="8868775" cy="198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𝐾</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xmlns="">
          <p:sp>
            <p:nvSpPr>
              <p:cNvPr id="62" name="Rectangle 61">
                <a:extLst>
                  <a:ext uri="{FF2B5EF4-FFF2-40B4-BE49-F238E27FC236}">
                    <a16:creationId xmlns:a16="http://schemas.microsoft.com/office/drawing/2014/main" id="{C27C1FC4-FACC-43AA-BF4F-9FA69B55968D}"/>
                  </a:ext>
                </a:extLst>
              </p:cNvPr>
              <p:cNvSpPr>
                <a:spLocks noRot="1" noChangeAspect="1" noMove="1" noResize="1" noEditPoints="1" noAdjustHandles="1" noChangeArrowheads="1" noChangeShapeType="1" noTextEdit="1"/>
              </p:cNvSpPr>
              <p:nvPr/>
            </p:nvSpPr>
            <p:spPr>
              <a:xfrm>
                <a:off x="24728571" y="4828116"/>
                <a:ext cx="8868775" cy="1988301"/>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9"/>
                <a:stretch>
                  <a:fillRect/>
                </a:stretch>
              </a:blipFill>
            </p:spPr>
            <p:txBody>
              <a:bodyPr/>
              <a:lstStyle/>
              <a:p>
                <a:r>
                  <a:rPr lang="en-US">
                    <a:noFill/>
                  </a:rPr>
                  <a:t> </a:t>
                </a:r>
              </a:p>
            </p:txBody>
          </p:sp>
        </mc:Fallback>
      </mc:AlternateContent>
      <p:pic>
        <p:nvPicPr>
          <p:cNvPr id="7170" name="Picture 2" descr="Softmax Activation Function Explained | by Dario Radečić | Towards Data  Science">
            <a:extLst>
              <a:ext uri="{FF2B5EF4-FFF2-40B4-BE49-F238E27FC236}">
                <a16:creationId xmlns:a16="http://schemas.microsoft.com/office/drawing/2014/main" id="{D3F09DB2-9577-4FD0-AF27-D92DCA625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86993" y="7277917"/>
            <a:ext cx="9077325"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50F934-DC67-4ED9-B8BB-E05CF80E57BD}"/>
              </a:ext>
            </a:extLst>
          </p:cNvPr>
          <p:cNvSpPr txBox="1"/>
          <p:nvPr/>
        </p:nvSpPr>
        <p:spPr>
          <a:xfrm>
            <a:off x="21925222" y="12554220"/>
            <a:ext cx="13111910" cy="923330"/>
          </a:xfrm>
          <a:prstGeom prst="rect">
            <a:avLst/>
          </a:prstGeom>
          <a:noFill/>
        </p:spPr>
        <p:txBody>
          <a:bodyPr wrap="square" rtlCol="0">
            <a:spAutoFit/>
          </a:bodyPr>
          <a:lstStyle/>
          <a:p>
            <a:r>
              <a:rPr lang="en-US" dirty="0"/>
              <a:t>Softmax trick:</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8383851-B2CC-4EF0-A809-2088346EF3F2}"/>
                  </a:ext>
                </a:extLst>
              </p:cNvPr>
              <p:cNvSpPr/>
              <p:nvPr/>
            </p:nvSpPr>
            <p:spPr>
              <a:xfrm>
                <a:off x="22960080" y="14324575"/>
                <a:ext cx="985878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r>
                            <a:rPr lang="en-US" b="1"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38383851-B2CC-4EF0-A809-2088346EF3F2}"/>
                  </a:ext>
                </a:extLst>
              </p:cNvPr>
              <p:cNvSpPr>
                <a:spLocks noRot="1" noChangeAspect="1" noMove="1" noResize="1" noEditPoints="1" noAdjustHandles="1" noChangeArrowheads="1" noChangeShapeType="1" noTextEdit="1"/>
              </p:cNvSpPr>
              <p:nvPr/>
            </p:nvSpPr>
            <p:spPr>
              <a:xfrm>
                <a:off x="22960080" y="14324575"/>
                <a:ext cx="9858789"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BB24F7-1E48-4171-AD8D-5DCDF3CD64E8}"/>
                  </a:ext>
                </a:extLst>
              </p:cNvPr>
              <p:cNvSpPr/>
              <p:nvPr/>
            </p:nvSpPr>
            <p:spPr>
              <a:xfrm>
                <a:off x="21383085" y="15794395"/>
                <a:ext cx="152721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compute</m:t>
                      </m:r>
                      <m:r>
                        <a:rPr lang="en-US" b="0"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e>
                      </m:d>
                      <m:r>
                        <a:rPr lang="en-US" b="1" i="1" smtClean="0">
                          <a:latin typeface="Cambria Math" panose="02040503050406030204" pitchFamily="18" charset="0"/>
                        </a:rPr>
                        <m:t> </m:t>
                      </m:r>
                      <m:r>
                        <a:rPr lang="en-US" b="1" i="1" smtClean="0">
                          <a:latin typeface="Cambria Math" panose="02040503050406030204" pitchFamily="18" charset="0"/>
                        </a:rPr>
                        <m:t>𝒂𝒔</m:t>
                      </m:r>
                      <m:r>
                        <a:rPr lang="en-US" b="1"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r>
                            <a:rPr lang="en-US" b="1" i="1">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1" i="1" smtClean="0">
                              <a:latin typeface="Cambria Math" panose="02040503050406030204" pitchFamily="18" charset="0"/>
                            </a:rPr>
                            <m:t>)</m:t>
                          </m:r>
                          <m:r>
                            <a:rPr lang="en-US" i="1" smtClean="0">
                              <a:latin typeface="Cambria Math" panose="02040503050406030204" pitchFamily="18" charset="0"/>
                            </a:rPr>
                            <m:t> </m:t>
                          </m:r>
                        </m:e>
                      </m:d>
                    </m:oMath>
                  </m:oMathPara>
                </a14:m>
                <a:endParaRPr lang="en-US" dirty="0"/>
              </a:p>
            </p:txBody>
          </p:sp>
        </mc:Choice>
        <mc:Fallback xmlns="">
          <p:sp>
            <p:nvSpPr>
              <p:cNvPr id="8" name="Rectangle 7">
                <a:extLst>
                  <a:ext uri="{FF2B5EF4-FFF2-40B4-BE49-F238E27FC236}">
                    <a16:creationId xmlns:a16="http://schemas.microsoft.com/office/drawing/2014/main" id="{9CBB24F7-1E48-4171-AD8D-5DCDF3CD64E8}"/>
                  </a:ext>
                </a:extLst>
              </p:cNvPr>
              <p:cNvSpPr>
                <a:spLocks noRot="1" noChangeAspect="1" noMove="1" noResize="1" noEditPoints="1" noAdjustHandles="1" noChangeArrowheads="1" noChangeShapeType="1" noTextEdit="1"/>
              </p:cNvSpPr>
              <p:nvPr/>
            </p:nvSpPr>
            <p:spPr>
              <a:xfrm>
                <a:off x="21383085" y="15794395"/>
                <a:ext cx="15272130" cy="923330"/>
              </a:xfrm>
              <a:prstGeom prst="rect">
                <a:avLst/>
              </a:prstGeom>
              <a:blipFill>
                <a:blip r:embed="rId1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FBFC5E-7107-4AA1-8195-234DC95EFA31}"/>
              </a:ext>
            </a:extLst>
          </p:cNvPr>
          <p:cNvSpPr txBox="1"/>
          <p:nvPr/>
        </p:nvSpPr>
        <p:spPr>
          <a:xfrm>
            <a:off x="24421171" y="17041507"/>
            <a:ext cx="8397698" cy="923330"/>
          </a:xfrm>
          <a:prstGeom prst="rect">
            <a:avLst/>
          </a:prstGeom>
          <a:noFill/>
        </p:spPr>
        <p:txBody>
          <a:bodyPr wrap="square" rtlCol="0">
            <a:spAutoFit/>
          </a:bodyPr>
          <a:lstStyle/>
          <a:p>
            <a:r>
              <a:rPr lang="en-US" dirty="0"/>
              <a:t>Better numeric stability</a:t>
            </a:r>
          </a:p>
        </p:txBody>
      </p:sp>
    </p:spTree>
    <p:extLst>
      <p:ext uri="{BB962C8B-B14F-4D97-AF65-F5344CB8AC3E}">
        <p14:creationId xmlns:p14="http://schemas.microsoft.com/office/powerpoint/2010/main" val="268787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52F4131-D715-4631-AA08-F29264E6A192}"/>
              </a:ext>
            </a:extLst>
          </p:cNvPr>
          <p:cNvSpPr txBox="1"/>
          <p:nvPr/>
        </p:nvSpPr>
        <p:spPr>
          <a:xfrm>
            <a:off x="23218764" y="5448784"/>
            <a:ext cx="12732768" cy="1754326"/>
          </a:xfrm>
          <a:prstGeom prst="rect">
            <a:avLst/>
          </a:prstGeom>
          <a:noFill/>
        </p:spPr>
        <p:txBody>
          <a:bodyPr wrap="square" rtlCol="0">
            <a:spAutoFit/>
          </a:bodyPr>
          <a:lstStyle/>
          <a:p>
            <a:r>
              <a:rPr lang="en-US" dirty="0"/>
              <a:t>When score </a:t>
            </a:r>
            <a:r>
              <a:rPr lang="en-US" b="1" i="1" dirty="0"/>
              <a:t>Z </a:t>
            </a:r>
            <a:r>
              <a:rPr lang="en-US" dirty="0"/>
              <a:t>is used as inputs to </a:t>
            </a:r>
            <a:r>
              <a:rPr lang="en-US" dirty="0" err="1"/>
              <a:t>softmax</a:t>
            </a:r>
            <a:r>
              <a:rPr lang="en-US" dirty="0"/>
              <a:t>, it is also called “logits”</a:t>
            </a:r>
          </a:p>
        </p:txBody>
      </p:sp>
      <p:sp>
        <p:nvSpPr>
          <p:cNvPr id="5" name="Rectangle 4">
            <a:extLst>
              <a:ext uri="{FF2B5EF4-FFF2-40B4-BE49-F238E27FC236}">
                <a16:creationId xmlns:a16="http://schemas.microsoft.com/office/drawing/2014/main" id="{5EEBFB47-B86A-44AE-97EF-63A12F92F1DC}"/>
              </a:ext>
            </a:extLst>
          </p:cNvPr>
          <p:cNvSpPr/>
          <p:nvPr/>
        </p:nvSpPr>
        <p:spPr>
          <a:xfrm>
            <a:off x="22855771" y="7896696"/>
            <a:ext cx="12277977" cy="3416320"/>
          </a:xfrm>
          <a:prstGeom prst="rect">
            <a:avLst/>
          </a:prstGeom>
        </p:spPr>
        <p:txBody>
          <a:bodyPr wrap="square">
            <a:spAutoFit/>
          </a:bodyPr>
          <a:lstStyle/>
          <a:p>
            <a:r>
              <a:rPr lang="en-US" dirty="0">
                <a:solidFill>
                  <a:srgbClr val="34495E"/>
                </a:solidFill>
                <a:latin typeface="Ubuntu"/>
              </a:rPr>
              <a:t>In the machine learning, logits can be defined as a vector of raw predictions that are inputted into normalization function to generate probabilities.</a:t>
            </a:r>
            <a:endParaRPr lang="en-US" dirty="0"/>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218B537-65F9-4FE4-AB3D-FD7A3C26E803}"/>
                  </a:ext>
                </a:extLst>
              </p:cNvPr>
              <p:cNvSpPr/>
              <p:nvPr/>
            </p:nvSpPr>
            <p:spPr>
              <a:xfrm>
                <a:off x="24400793" y="11665035"/>
                <a:ext cx="7202549" cy="1515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𝑙𝑜𝑔𝑖𝑡𝑠</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1−</m:t>
                          </m:r>
                          <m:r>
                            <a:rPr lang="en-US" b="0"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p:txBody>
          </p:sp>
        </mc:Choice>
        <mc:Fallback xmlns="">
          <p:sp>
            <p:nvSpPr>
              <p:cNvPr id="68" name="Rectangle 67">
                <a:extLst>
                  <a:ext uri="{FF2B5EF4-FFF2-40B4-BE49-F238E27FC236}">
                    <a16:creationId xmlns:a16="http://schemas.microsoft.com/office/drawing/2014/main" id="{7218B537-65F9-4FE4-AB3D-FD7A3C26E803}"/>
                  </a:ext>
                </a:extLst>
              </p:cNvPr>
              <p:cNvSpPr>
                <a:spLocks noRot="1" noChangeAspect="1" noMove="1" noResize="1" noEditPoints="1" noAdjustHandles="1" noChangeArrowheads="1" noChangeShapeType="1" noTextEdit="1"/>
              </p:cNvSpPr>
              <p:nvPr/>
            </p:nvSpPr>
            <p:spPr>
              <a:xfrm>
                <a:off x="24400793" y="11665035"/>
                <a:ext cx="7202549" cy="15155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A4CA8AED-A4D6-49B3-835A-C50A4AB2BD50}"/>
                  </a:ext>
                </a:extLst>
              </p:cNvPr>
              <p:cNvSpPr/>
              <p:nvPr/>
            </p:nvSpPr>
            <p:spPr>
              <a:xfrm>
                <a:off x="22022550" y="13155708"/>
                <a:ext cx="1191498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𝑙𝑜𝑔𝑖𝑡𝑠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1" name="Rectangle 70">
                <a:extLst>
                  <a:ext uri="{FF2B5EF4-FFF2-40B4-BE49-F238E27FC236}">
                    <a16:creationId xmlns:a16="http://schemas.microsoft.com/office/drawing/2014/main" id="{A4CA8AED-A4D6-49B3-835A-C50A4AB2BD50}"/>
                  </a:ext>
                </a:extLst>
              </p:cNvPr>
              <p:cNvSpPr>
                <a:spLocks noRot="1" noChangeAspect="1" noMove="1" noResize="1" noEditPoints="1" noAdjustHandles="1" noChangeArrowheads="1" noChangeShapeType="1" noTextEdit="1"/>
              </p:cNvSpPr>
              <p:nvPr/>
            </p:nvSpPr>
            <p:spPr>
              <a:xfrm>
                <a:off x="22022550" y="13155708"/>
                <a:ext cx="11914984" cy="9233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410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881544" y="1414006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881544" y="14140062"/>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p:cNvCxnSpPr>
          <p:nvPr/>
        </p:nvCxnSpPr>
        <p:spPr>
          <a:xfrm>
            <a:off x="3737869"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4460670-3624-4C1A-B6B0-3E2C5B684AD9}"/>
              </a:ext>
            </a:extLst>
          </p:cNvPr>
          <p:cNvSpPr/>
          <p:nvPr/>
        </p:nvSpPr>
        <p:spPr bwMode="auto">
          <a:xfrm>
            <a:off x="15046874" y="13317262"/>
            <a:ext cx="3839151" cy="2585323"/>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054917" y="1460992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0749836" y="14148259"/>
                <a:ext cx="79060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0749836" y="14148259"/>
                <a:ext cx="790601"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2F4131-D715-4631-AA08-F29264E6A192}"/>
                  </a:ext>
                </a:extLst>
              </p:cNvPr>
              <p:cNvSpPr txBox="1"/>
              <p:nvPr/>
            </p:nvSpPr>
            <p:spPr>
              <a:xfrm>
                <a:off x="22818699" y="7455521"/>
                <a:ext cx="12732768" cy="10064294"/>
              </a:xfrm>
              <a:prstGeom prst="rect">
                <a:avLst/>
              </a:prstGeom>
              <a:noFill/>
            </p:spPr>
            <p:txBody>
              <a:bodyPr wrap="square" rtlCol="0">
                <a:spAutoFit/>
              </a:bodyPr>
              <a:lstStyle/>
              <a:p>
                <a:pPr marL="685800" indent="-685800">
                  <a:buFont typeface="Arial" panose="020B0604020202020204" pitchFamily="34" charset="0"/>
                  <a:buChar char="•"/>
                </a:pPr>
                <a:r>
                  <a:rPr lang="en-US" dirty="0"/>
                  <a:t>The term “logits” is often used in DL frameworks</a:t>
                </a:r>
              </a:p>
              <a:p>
                <a:endParaRPr lang="en-US" dirty="0"/>
              </a:p>
              <a:p>
                <a:pPr marL="685800" indent="-685800">
                  <a:buFont typeface="Arial" panose="020B0604020202020204" pitchFamily="34" charset="0"/>
                  <a:buChar char="•"/>
                </a:pPr>
                <a:r>
                  <a:rPr lang="en-US" dirty="0"/>
                  <a:t>Same concept for binary classification</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When models are illustrated, often the sigmoid/</a:t>
                </a:r>
                <a:r>
                  <a:rPr lang="en-US" dirty="0" err="1"/>
                  <a:t>softmax</a:t>
                </a:r>
                <a:r>
                  <a:rPr lang="en-US" dirty="0"/>
                  <a:t> are included in the model plotting</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Loss is computed on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r>
                      <a:rPr lang="en-US" b="1" i="0" smtClean="0">
                        <a:latin typeface="Cambria Math" panose="02040503050406030204" pitchFamily="18" charset="0"/>
                      </a:rPr>
                      <m:t>𝐲</m:t>
                    </m:r>
                    <m:r>
                      <a:rPr lang="en-US" b="0" i="0"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1" i="1" smtClean="0">
                        <a:latin typeface="Cambria Math" panose="02040503050406030204" pitchFamily="18" charset="0"/>
                      </a:rPr>
                      <m:t>)</m:t>
                    </m:r>
                  </m:oMath>
                </a14:m>
                <a:r>
                  <a:rPr lang="en-US" dirty="0"/>
                  <a:t>; every sample is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oMath>
                </a14:m>
                <a:r>
                  <a:rPr lang="en-US" dirty="0"/>
                  <a:t>; model outputs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𝒚</m:t>
                        </m:r>
                      </m:e>
                    </m:acc>
                  </m:oMath>
                </a14:m>
                <a:endParaRPr lang="en-US" dirty="0"/>
              </a:p>
              <a:p>
                <a:pPr marL="685800" indent="-68580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52F4131-D715-4631-AA08-F29264E6A192}"/>
                  </a:ext>
                </a:extLst>
              </p:cNvPr>
              <p:cNvSpPr txBox="1">
                <a:spLocks noRot="1" noChangeAspect="1" noMove="1" noResize="1" noEditPoints="1" noAdjustHandles="1" noChangeArrowheads="1" noChangeShapeType="1" noTextEdit="1"/>
              </p:cNvSpPr>
              <p:nvPr/>
            </p:nvSpPr>
            <p:spPr>
              <a:xfrm>
                <a:off x="22818699" y="7455521"/>
                <a:ext cx="12732768" cy="10064294"/>
              </a:xfrm>
              <a:prstGeom prst="rect">
                <a:avLst/>
              </a:prstGeom>
              <a:blipFill>
                <a:blip r:embed="rId4"/>
                <a:stretch>
                  <a:fillRect l="-2298" t="-1696" r="-158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E09C54F-658F-43BC-8924-A6A3A77A4F44}"/>
              </a:ext>
            </a:extLst>
          </p:cNvPr>
          <p:cNvSpPr/>
          <p:nvPr/>
        </p:nvSpPr>
        <p:spPr bwMode="auto">
          <a:xfrm>
            <a:off x="5771603" y="13587257"/>
            <a:ext cx="4475747" cy="2045334"/>
          </a:xfrm>
          <a:prstGeom prst="rect">
            <a:avLst/>
          </a:prstGeom>
          <a:solidFill>
            <a:srgbClr val="0070C0"/>
          </a:solidFill>
          <a:ln w="9525">
            <a:noFill/>
            <a:miter lim="800000"/>
            <a:headEnd/>
            <a:tailEnd/>
          </a:ln>
          <a:effectLst/>
        </p:spPr>
        <p:txBody>
          <a:bodyPr wrap="none" rtlCol="0" anchor="ctr"/>
          <a:lstStyle/>
          <a:p>
            <a:pPr algn="ctr"/>
            <a:r>
              <a:rPr lang="en-US" dirty="0">
                <a:latin typeface="Arial"/>
              </a:rPr>
              <a:t>Model</a:t>
            </a:r>
          </a:p>
        </p:txBody>
      </p:sp>
      <p:cxnSp>
        <p:nvCxnSpPr>
          <p:cNvPr id="62" name="Straight Arrow Connector 61">
            <a:extLst>
              <a:ext uri="{FF2B5EF4-FFF2-40B4-BE49-F238E27FC236}">
                <a16:creationId xmlns:a16="http://schemas.microsoft.com/office/drawing/2014/main" id="{04B9D53E-C66B-4A87-BC9A-E0E7F9E009B6}"/>
              </a:ext>
            </a:extLst>
          </p:cNvPr>
          <p:cNvCxnSpPr>
            <a:cxnSpLocks/>
          </p:cNvCxnSpPr>
          <p:nvPr/>
        </p:nvCxnSpPr>
        <p:spPr>
          <a:xfrm>
            <a:off x="10247350"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5718547D-FDF0-49EA-A702-76F26D366F64}"/>
                  </a:ext>
                </a:extLst>
              </p:cNvPr>
              <p:cNvSpPr/>
              <p:nvPr/>
            </p:nvSpPr>
            <p:spPr>
              <a:xfrm>
                <a:off x="12108638" y="14148259"/>
                <a:ext cx="7344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oMath>
                  </m:oMathPara>
                </a14:m>
                <a:endParaRPr lang="en-US" dirty="0"/>
              </a:p>
            </p:txBody>
          </p:sp>
        </mc:Choice>
        <mc:Fallback xmlns="">
          <p:sp>
            <p:nvSpPr>
              <p:cNvPr id="67" name="Rectangle 66">
                <a:extLst>
                  <a:ext uri="{FF2B5EF4-FFF2-40B4-BE49-F238E27FC236}">
                    <a16:creationId xmlns:a16="http://schemas.microsoft.com/office/drawing/2014/main" id="{5718547D-FDF0-49EA-A702-76F26D366F64}"/>
                  </a:ext>
                </a:extLst>
              </p:cNvPr>
              <p:cNvSpPr>
                <a:spLocks noRot="1" noChangeAspect="1" noMove="1" noResize="1" noEditPoints="1" noAdjustHandles="1" noChangeArrowheads="1" noChangeShapeType="1" noTextEdit="1"/>
              </p:cNvSpPr>
              <p:nvPr/>
            </p:nvSpPr>
            <p:spPr>
              <a:xfrm>
                <a:off x="12108638" y="14148259"/>
                <a:ext cx="734496" cy="923330"/>
              </a:xfrm>
              <a:prstGeom prst="rect">
                <a:avLst/>
              </a:prstGeom>
              <a:blipFill>
                <a:blip r:embed="rId5"/>
                <a:stretch>
                  <a:fillRect/>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584713F6-224F-4553-B5F3-2E09D73AB71E}"/>
              </a:ext>
            </a:extLst>
          </p:cNvPr>
          <p:cNvCxnSpPr>
            <a:cxnSpLocks/>
          </p:cNvCxnSpPr>
          <p:nvPr/>
        </p:nvCxnSpPr>
        <p:spPr>
          <a:xfrm>
            <a:off x="12843134"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2519B9FD-62F4-4419-92B6-423D79DE2B83}"/>
                  </a:ext>
                </a:extLst>
              </p:cNvPr>
              <p:cNvSpPr/>
              <p:nvPr/>
            </p:nvSpPr>
            <p:spPr>
              <a:xfrm>
                <a:off x="2881544" y="896330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3" name="Rectangle 72">
                <a:extLst>
                  <a:ext uri="{FF2B5EF4-FFF2-40B4-BE49-F238E27FC236}">
                    <a16:creationId xmlns:a16="http://schemas.microsoft.com/office/drawing/2014/main" id="{2519B9FD-62F4-4419-92B6-423D79DE2B83}"/>
                  </a:ext>
                </a:extLst>
              </p:cNvPr>
              <p:cNvSpPr>
                <a:spLocks noRot="1" noChangeAspect="1" noMove="1" noResize="1" noEditPoints="1" noAdjustHandles="1" noChangeArrowheads="1" noChangeShapeType="1" noTextEdit="1"/>
              </p:cNvSpPr>
              <p:nvPr/>
            </p:nvSpPr>
            <p:spPr>
              <a:xfrm>
                <a:off x="2881544" y="8963303"/>
                <a:ext cx="856325" cy="923330"/>
              </a:xfrm>
              <a:prstGeom prst="rect">
                <a:avLst/>
              </a:prstGeom>
              <a:blipFill>
                <a:blip r:embed="rId6"/>
                <a:stretch>
                  <a:fillRect/>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29270CFC-72CE-4434-8C67-A0F4079383F5}"/>
              </a:ext>
            </a:extLst>
          </p:cNvPr>
          <p:cNvCxnSpPr>
            <a:cxnSpLocks/>
          </p:cNvCxnSpPr>
          <p:nvPr/>
        </p:nvCxnSpPr>
        <p:spPr>
          <a:xfrm>
            <a:off x="3737869"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8CCD777F-F723-4A1F-8FC2-6F486816DEA6}"/>
              </a:ext>
            </a:extLst>
          </p:cNvPr>
          <p:cNvSpPr/>
          <p:nvPr/>
        </p:nvSpPr>
        <p:spPr bwMode="auto">
          <a:xfrm>
            <a:off x="15046874" y="8140503"/>
            <a:ext cx="3839151" cy="2585323"/>
          </a:xfrm>
          <a:prstGeom prst="rect">
            <a:avLst/>
          </a:prstGeom>
          <a:noFill/>
          <a:ln w="76200">
            <a:solidFill>
              <a:schemeClr val="tx1"/>
            </a:solidFill>
            <a:miter lim="800000"/>
            <a:headEnd/>
            <a:tailEnd/>
          </a:ln>
          <a:effectLst/>
        </p:spPr>
        <p:txBody>
          <a:bodyPr wrap="none" rtlCol="0" anchor="ctr"/>
          <a:lstStyle/>
          <a:p>
            <a:pPr algn="ctr"/>
            <a:r>
              <a:rPr lang="en-US" dirty="0">
                <a:latin typeface="Arial"/>
              </a:rPr>
              <a:t>sigmoid</a:t>
            </a:r>
          </a:p>
        </p:txBody>
      </p:sp>
      <p:cxnSp>
        <p:nvCxnSpPr>
          <p:cNvPr id="78" name="Straight Arrow Connector 77">
            <a:extLst>
              <a:ext uri="{FF2B5EF4-FFF2-40B4-BE49-F238E27FC236}">
                <a16:creationId xmlns:a16="http://schemas.microsoft.com/office/drawing/2014/main" id="{ED502AB7-7E7B-4746-AE17-2D12F9363A95}"/>
              </a:ext>
            </a:extLst>
          </p:cNvPr>
          <p:cNvCxnSpPr>
            <a:cxnSpLocks/>
          </p:cNvCxnSpPr>
          <p:nvPr/>
        </p:nvCxnSpPr>
        <p:spPr>
          <a:xfrm>
            <a:off x="19054917" y="943316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0AD7E64B-BD6C-4084-BB98-74A0264F1B51}"/>
                  </a:ext>
                </a:extLst>
              </p:cNvPr>
              <p:cNvSpPr/>
              <p:nvPr/>
            </p:nvSpPr>
            <p:spPr>
              <a:xfrm>
                <a:off x="20749836" y="897150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𝒚</m:t>
                          </m:r>
                        </m:e>
                      </m:acc>
                    </m:oMath>
                  </m:oMathPara>
                </a14:m>
                <a:endParaRPr lang="en-US" dirty="0"/>
              </a:p>
            </p:txBody>
          </p:sp>
        </mc:Choice>
        <mc:Fallback xmlns="">
          <p:sp>
            <p:nvSpPr>
              <p:cNvPr id="79" name="Rectangle 78">
                <a:extLst>
                  <a:ext uri="{FF2B5EF4-FFF2-40B4-BE49-F238E27FC236}">
                    <a16:creationId xmlns:a16="http://schemas.microsoft.com/office/drawing/2014/main" id="{0AD7E64B-BD6C-4084-BB98-74A0264F1B51}"/>
                  </a:ext>
                </a:extLst>
              </p:cNvPr>
              <p:cNvSpPr>
                <a:spLocks noRot="1" noChangeAspect="1" noMove="1" noResize="1" noEditPoints="1" noAdjustHandles="1" noChangeArrowheads="1" noChangeShapeType="1" noTextEdit="1"/>
              </p:cNvSpPr>
              <p:nvPr/>
            </p:nvSpPr>
            <p:spPr>
              <a:xfrm>
                <a:off x="20749836" y="8971500"/>
                <a:ext cx="806631" cy="923330"/>
              </a:xfrm>
              <a:prstGeom prst="rect">
                <a:avLst/>
              </a:prstGeom>
              <a:blipFill>
                <a:blip r:embed="rId7"/>
                <a:stretch>
                  <a:fillRect/>
                </a:stretch>
              </a:blipFill>
            </p:spPr>
            <p:txBody>
              <a:bodyPr/>
              <a:lstStyle/>
              <a:p>
                <a:r>
                  <a:rPr lang="en-US">
                    <a:noFill/>
                  </a:rPr>
                  <a:t> </a:t>
                </a:r>
              </a:p>
            </p:txBody>
          </p:sp>
        </mc:Fallback>
      </mc:AlternateContent>
      <p:sp>
        <p:nvSpPr>
          <p:cNvPr id="80" name="Rectangle 79">
            <a:extLst>
              <a:ext uri="{FF2B5EF4-FFF2-40B4-BE49-F238E27FC236}">
                <a16:creationId xmlns:a16="http://schemas.microsoft.com/office/drawing/2014/main" id="{9B8CA331-C79E-44CF-A693-1738FD17070B}"/>
              </a:ext>
            </a:extLst>
          </p:cNvPr>
          <p:cNvSpPr/>
          <p:nvPr/>
        </p:nvSpPr>
        <p:spPr bwMode="auto">
          <a:xfrm>
            <a:off x="5771603" y="8410498"/>
            <a:ext cx="4475747" cy="2045334"/>
          </a:xfrm>
          <a:prstGeom prst="rect">
            <a:avLst/>
          </a:prstGeom>
          <a:solidFill>
            <a:srgbClr val="0070C0"/>
          </a:solidFill>
          <a:ln w="9525">
            <a:noFill/>
            <a:miter lim="800000"/>
            <a:headEnd/>
            <a:tailEnd/>
          </a:ln>
          <a:effectLst/>
        </p:spPr>
        <p:txBody>
          <a:bodyPr wrap="none" rtlCol="0" anchor="ctr"/>
          <a:lstStyle/>
          <a:p>
            <a:pPr algn="ctr"/>
            <a:r>
              <a:rPr lang="en-US" dirty="0">
                <a:latin typeface="Arial"/>
              </a:rPr>
              <a:t>Model</a:t>
            </a:r>
          </a:p>
        </p:txBody>
      </p:sp>
      <p:cxnSp>
        <p:nvCxnSpPr>
          <p:cNvPr id="83" name="Straight Arrow Connector 82">
            <a:extLst>
              <a:ext uri="{FF2B5EF4-FFF2-40B4-BE49-F238E27FC236}">
                <a16:creationId xmlns:a16="http://schemas.microsoft.com/office/drawing/2014/main" id="{0E781675-5978-4939-B0E7-2B43738150D3}"/>
              </a:ext>
            </a:extLst>
          </p:cNvPr>
          <p:cNvCxnSpPr>
            <a:cxnSpLocks/>
          </p:cNvCxnSpPr>
          <p:nvPr/>
        </p:nvCxnSpPr>
        <p:spPr>
          <a:xfrm>
            <a:off x="10247350"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212099FE-44CD-4D50-8251-7A60192F254C}"/>
                  </a:ext>
                </a:extLst>
              </p:cNvPr>
              <p:cNvSpPr/>
              <p:nvPr/>
            </p:nvSpPr>
            <p:spPr>
              <a:xfrm>
                <a:off x="12108638" y="8971500"/>
                <a:ext cx="7344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oMath>
                  </m:oMathPara>
                </a14:m>
                <a:endParaRPr lang="en-US" dirty="0"/>
              </a:p>
            </p:txBody>
          </p:sp>
        </mc:Choice>
        <mc:Fallback xmlns="">
          <p:sp>
            <p:nvSpPr>
              <p:cNvPr id="84" name="Rectangle 83">
                <a:extLst>
                  <a:ext uri="{FF2B5EF4-FFF2-40B4-BE49-F238E27FC236}">
                    <a16:creationId xmlns:a16="http://schemas.microsoft.com/office/drawing/2014/main" id="{212099FE-44CD-4D50-8251-7A60192F254C}"/>
                  </a:ext>
                </a:extLst>
              </p:cNvPr>
              <p:cNvSpPr>
                <a:spLocks noRot="1" noChangeAspect="1" noMove="1" noResize="1" noEditPoints="1" noAdjustHandles="1" noChangeArrowheads="1" noChangeShapeType="1" noTextEdit="1"/>
              </p:cNvSpPr>
              <p:nvPr/>
            </p:nvSpPr>
            <p:spPr>
              <a:xfrm>
                <a:off x="12108638" y="8971500"/>
                <a:ext cx="734496" cy="923330"/>
              </a:xfrm>
              <a:prstGeom prst="rect">
                <a:avLst/>
              </a:prstGeom>
              <a:blipFill>
                <a:blip r:embed="rId8"/>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B49EAB66-C42F-4AF7-B395-E4269F9DDBCC}"/>
              </a:ext>
            </a:extLst>
          </p:cNvPr>
          <p:cNvCxnSpPr>
            <a:cxnSpLocks/>
          </p:cNvCxnSpPr>
          <p:nvPr/>
        </p:nvCxnSpPr>
        <p:spPr>
          <a:xfrm>
            <a:off x="12843134"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120CE0FB-C293-4443-9DB9-7FC2BAC47760}"/>
              </a:ext>
            </a:extLst>
          </p:cNvPr>
          <p:cNvCxnSpPr>
            <a:cxnSpLocks/>
          </p:cNvCxnSpPr>
          <p:nvPr/>
        </p:nvCxnSpPr>
        <p:spPr>
          <a:xfrm flipH="1">
            <a:off x="12560968" y="7387390"/>
            <a:ext cx="745958" cy="1575913"/>
          </a:xfrm>
          <a:prstGeom prst="straightConnector1">
            <a:avLst/>
          </a:prstGeom>
          <a:ln w="762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0EDF1338-F4A6-4FFC-A6CA-C6E19EC64049}"/>
              </a:ext>
            </a:extLst>
          </p:cNvPr>
          <p:cNvSpPr/>
          <p:nvPr/>
        </p:nvSpPr>
        <p:spPr>
          <a:xfrm>
            <a:off x="12560968" y="6346864"/>
            <a:ext cx="1800493" cy="923330"/>
          </a:xfrm>
          <a:prstGeom prst="rect">
            <a:avLst/>
          </a:prstGeom>
        </p:spPr>
        <p:txBody>
          <a:bodyPr wrap="none">
            <a:spAutoFit/>
          </a:bodyPr>
          <a:lstStyle/>
          <a:p>
            <a:r>
              <a:rPr lang="en-US" dirty="0"/>
              <a:t>logits</a:t>
            </a:r>
          </a:p>
        </p:txBody>
      </p:sp>
    </p:spTree>
    <p:extLst>
      <p:ext uri="{BB962C8B-B14F-4D97-AF65-F5344CB8AC3E}">
        <p14:creationId xmlns:p14="http://schemas.microsoft.com/office/powerpoint/2010/main" val="134082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vs. multi-class classification</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D662C3C-E6A5-4326-8D61-0205F936D575}"/>
                  </a:ext>
                </a:extLst>
              </p:cNvPr>
              <p:cNvSpPr txBox="1"/>
              <p:nvPr/>
            </p:nvSpPr>
            <p:spPr>
              <a:xfrm>
                <a:off x="9010185" y="7533760"/>
                <a:ext cx="72745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𝝈</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2" name="TextBox 61">
                <a:extLst>
                  <a:ext uri="{FF2B5EF4-FFF2-40B4-BE49-F238E27FC236}">
                    <a16:creationId xmlns:a16="http://schemas.microsoft.com/office/drawing/2014/main" id="{4D662C3C-E6A5-4326-8D61-0205F936D575}"/>
                  </a:ext>
                </a:extLst>
              </p:cNvPr>
              <p:cNvSpPr txBox="1">
                <a:spLocks noRot="1" noChangeAspect="1" noMove="1" noResize="1" noEditPoints="1" noAdjustHandles="1" noChangeArrowheads="1" noChangeShapeType="1" noTextEdit="1"/>
              </p:cNvSpPr>
              <p:nvPr/>
            </p:nvSpPr>
            <p:spPr>
              <a:xfrm>
                <a:off x="9010185" y="7533760"/>
                <a:ext cx="7274556" cy="1231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3A3A4F-68A9-4254-A112-08612FA5059E}"/>
                  </a:ext>
                </a:extLst>
              </p:cNvPr>
              <p:cNvSpPr txBox="1"/>
              <p:nvPr/>
            </p:nvSpPr>
            <p:spPr>
              <a:xfrm>
                <a:off x="19581541" y="7533760"/>
                <a:ext cx="1092299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𝒔𝒐𝒇𝒕𝒎𝒂𝒙</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7" name="TextBox 66">
                <a:extLst>
                  <a:ext uri="{FF2B5EF4-FFF2-40B4-BE49-F238E27FC236}">
                    <a16:creationId xmlns:a16="http://schemas.microsoft.com/office/drawing/2014/main" id="{E03A3A4F-68A9-4254-A112-08612FA5059E}"/>
                  </a:ext>
                </a:extLst>
              </p:cNvPr>
              <p:cNvSpPr txBox="1">
                <a:spLocks noRot="1" noChangeAspect="1" noMove="1" noResize="1" noEditPoints="1" noAdjustHandles="1" noChangeArrowheads="1" noChangeShapeType="1" noTextEdit="1"/>
              </p:cNvSpPr>
              <p:nvPr/>
            </p:nvSpPr>
            <p:spPr>
              <a:xfrm>
                <a:off x="19581541" y="7533760"/>
                <a:ext cx="10922990" cy="123110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08CCE-7A68-4F12-A400-34CAC9624EF4}"/>
              </a:ext>
            </a:extLst>
          </p:cNvPr>
          <p:cNvSpPr txBox="1"/>
          <p:nvPr/>
        </p:nvSpPr>
        <p:spPr>
          <a:xfrm>
            <a:off x="9073220" y="6004931"/>
            <a:ext cx="7898935" cy="923330"/>
          </a:xfrm>
          <a:prstGeom prst="rect">
            <a:avLst/>
          </a:prstGeom>
          <a:noFill/>
        </p:spPr>
        <p:txBody>
          <a:bodyPr wrap="square" rtlCol="0">
            <a:spAutoFit/>
          </a:bodyPr>
          <a:lstStyle/>
          <a:p>
            <a:r>
              <a:rPr lang="en-US" dirty="0"/>
              <a:t>Binary</a:t>
            </a:r>
          </a:p>
        </p:txBody>
      </p:sp>
      <p:sp>
        <p:nvSpPr>
          <p:cNvPr id="68" name="TextBox 67">
            <a:extLst>
              <a:ext uri="{FF2B5EF4-FFF2-40B4-BE49-F238E27FC236}">
                <a16:creationId xmlns:a16="http://schemas.microsoft.com/office/drawing/2014/main" id="{A159862C-53D9-4341-BE55-B23A48A7F6B2}"/>
              </a:ext>
            </a:extLst>
          </p:cNvPr>
          <p:cNvSpPr txBox="1"/>
          <p:nvPr/>
        </p:nvSpPr>
        <p:spPr>
          <a:xfrm>
            <a:off x="19644576" y="6004931"/>
            <a:ext cx="7898935" cy="923330"/>
          </a:xfrm>
          <a:prstGeom prst="rect">
            <a:avLst/>
          </a:prstGeom>
          <a:noFill/>
        </p:spPr>
        <p:txBody>
          <a:bodyPr wrap="square" rtlCol="0">
            <a:spAutoFit/>
          </a:bodyPr>
          <a:lstStyle/>
          <a:p>
            <a:r>
              <a:rPr lang="en-US" dirty="0"/>
              <a:t>Multi-class</a:t>
            </a:r>
          </a:p>
        </p:txBody>
      </p:sp>
      <p:sp>
        <p:nvSpPr>
          <p:cNvPr id="8" name="TextBox 7">
            <a:extLst>
              <a:ext uri="{FF2B5EF4-FFF2-40B4-BE49-F238E27FC236}">
                <a16:creationId xmlns:a16="http://schemas.microsoft.com/office/drawing/2014/main" id="{8C647267-F269-4072-B642-6761C3814097}"/>
              </a:ext>
            </a:extLst>
          </p:cNvPr>
          <p:cNvSpPr txBox="1"/>
          <p:nvPr/>
        </p:nvSpPr>
        <p:spPr>
          <a:xfrm>
            <a:off x="9010185" y="10287000"/>
            <a:ext cx="8689986" cy="5078313"/>
          </a:xfrm>
          <a:prstGeom prst="rect">
            <a:avLst/>
          </a:prstGeom>
          <a:noFill/>
        </p:spPr>
        <p:txBody>
          <a:bodyPr wrap="square" rtlCol="0">
            <a:spAutoFit/>
          </a:bodyPr>
          <a:lstStyle/>
          <a:p>
            <a:r>
              <a:rPr lang="en-US" dirty="0"/>
              <a:t>X : </a:t>
            </a:r>
            <a:r>
              <a:rPr lang="en-US" dirty="0" err="1"/>
              <a:t>NxB</a:t>
            </a:r>
            <a:endParaRPr lang="en-US" dirty="0"/>
          </a:p>
          <a:p>
            <a:r>
              <a:rPr lang="en-US" dirty="0"/>
              <a:t>W : 1xN</a:t>
            </a:r>
          </a:p>
          <a:p>
            <a:r>
              <a:rPr lang="en-US" dirty="0"/>
              <a:t>b : 1x1</a:t>
            </a:r>
          </a:p>
          <a:p>
            <a:r>
              <a:rPr lang="en-US" dirty="0"/>
              <a:t>a : 1xB</a:t>
            </a:r>
          </a:p>
          <a:p>
            <a:endParaRPr lang="en-US" dirty="0"/>
          </a:p>
          <a:p>
            <a:r>
              <a:rPr lang="en-US" dirty="0"/>
              <a:t>Apply sigmoid element-wise</a:t>
            </a:r>
          </a:p>
        </p:txBody>
      </p:sp>
      <p:sp>
        <p:nvSpPr>
          <p:cNvPr id="71" name="TextBox 70">
            <a:extLst>
              <a:ext uri="{FF2B5EF4-FFF2-40B4-BE49-F238E27FC236}">
                <a16:creationId xmlns:a16="http://schemas.microsoft.com/office/drawing/2014/main" id="{2A35483B-BA44-4170-818B-A6A1D1D6E12D}"/>
              </a:ext>
            </a:extLst>
          </p:cNvPr>
          <p:cNvSpPr txBox="1"/>
          <p:nvPr/>
        </p:nvSpPr>
        <p:spPr>
          <a:xfrm>
            <a:off x="19735721"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a:t>
            </a:r>
            <a:r>
              <a:rPr lang="en-US" dirty="0" err="1"/>
              <a:t>KxN</a:t>
            </a:r>
            <a:endParaRPr lang="en-US" dirty="0"/>
          </a:p>
          <a:p>
            <a:r>
              <a:rPr lang="en-US" dirty="0"/>
              <a:t>b : Kx1</a:t>
            </a:r>
          </a:p>
          <a:p>
            <a:r>
              <a:rPr lang="en-US" dirty="0"/>
              <a:t>a : </a:t>
            </a:r>
            <a:r>
              <a:rPr lang="en-US" dirty="0" err="1"/>
              <a:t>KxB</a:t>
            </a:r>
            <a:endParaRPr lang="en-US" dirty="0"/>
          </a:p>
          <a:p>
            <a:endParaRPr lang="en-US" dirty="0"/>
          </a:p>
          <a:p>
            <a:r>
              <a:rPr lang="en-US" dirty="0"/>
              <a:t>Apply </a:t>
            </a:r>
            <a:r>
              <a:rPr lang="en-US" dirty="0" err="1"/>
              <a:t>softmax</a:t>
            </a:r>
            <a:r>
              <a:rPr lang="en-US" dirty="0"/>
              <a:t> along class K</a:t>
            </a:r>
          </a:p>
        </p:txBody>
      </p:sp>
      <p:sp>
        <p:nvSpPr>
          <p:cNvPr id="9" name="TextBox 8">
            <a:extLst>
              <a:ext uri="{FF2B5EF4-FFF2-40B4-BE49-F238E27FC236}">
                <a16:creationId xmlns:a16="http://schemas.microsoft.com/office/drawing/2014/main" id="{DB492964-8057-420D-8430-75BB3EE26D0A}"/>
              </a:ext>
            </a:extLst>
          </p:cNvPr>
          <p:cNvSpPr txBox="1"/>
          <p:nvPr/>
        </p:nvSpPr>
        <p:spPr>
          <a:xfrm>
            <a:off x="5999356" y="17181807"/>
            <a:ext cx="23484468" cy="923330"/>
          </a:xfrm>
          <a:prstGeom prst="rect">
            <a:avLst/>
          </a:prstGeom>
          <a:noFill/>
        </p:spPr>
        <p:txBody>
          <a:bodyPr wrap="square" rtlCol="0">
            <a:spAutoFit/>
          </a:bodyPr>
          <a:lstStyle/>
          <a:p>
            <a:r>
              <a:rPr lang="en-US" dirty="0"/>
              <a:t>We used one layer of linear mapping and one nonlinear activation function</a:t>
            </a:r>
          </a:p>
        </p:txBody>
      </p:sp>
    </p:spTree>
    <p:extLst>
      <p:ext uri="{BB962C8B-B14F-4D97-AF65-F5344CB8AC3E}">
        <p14:creationId xmlns:p14="http://schemas.microsoft.com/office/powerpoint/2010/main" val="339378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Activation functions</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5BA922-999D-41DF-A548-72A2C91EF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19"/>
          <a:stretch/>
        </p:blipFill>
        <p:spPr bwMode="auto">
          <a:xfrm>
            <a:off x="4267196" y="4082375"/>
            <a:ext cx="30340700" cy="130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35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645173"/>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645173"/>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Tree>
    <p:extLst>
      <p:ext uri="{BB962C8B-B14F-4D97-AF65-F5344CB8AC3E}">
        <p14:creationId xmlns:p14="http://schemas.microsoft.com/office/powerpoint/2010/main" val="2858414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713762"/>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713762"/>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
        <p:nvSpPr>
          <p:cNvPr id="7" name="Arrow: Right 6">
            <a:extLst>
              <a:ext uri="{FF2B5EF4-FFF2-40B4-BE49-F238E27FC236}">
                <a16:creationId xmlns:a16="http://schemas.microsoft.com/office/drawing/2014/main" id="{D2E908A4-F645-4089-8910-6430778E0D31}"/>
              </a:ext>
            </a:extLst>
          </p:cNvPr>
          <p:cNvSpPr/>
          <p:nvPr/>
        </p:nvSpPr>
        <p:spPr bwMode="auto">
          <a:xfrm rot="16200000">
            <a:off x="15672703" y="16213873"/>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3" name="Arrow: Right 62">
            <a:extLst>
              <a:ext uri="{FF2B5EF4-FFF2-40B4-BE49-F238E27FC236}">
                <a16:creationId xmlns:a16="http://schemas.microsoft.com/office/drawing/2014/main" id="{B2742CE6-1328-4186-8440-90EEB913890A}"/>
              </a:ext>
            </a:extLst>
          </p:cNvPr>
          <p:cNvSpPr/>
          <p:nvPr/>
        </p:nvSpPr>
        <p:spPr bwMode="auto">
          <a:xfrm rot="16200000">
            <a:off x="10647097" y="16229304"/>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4" name="Arrow: Right 63">
            <a:extLst>
              <a:ext uri="{FF2B5EF4-FFF2-40B4-BE49-F238E27FC236}">
                <a16:creationId xmlns:a16="http://schemas.microsoft.com/office/drawing/2014/main" id="{E66FFB93-2D84-46EB-B8DF-2CFEA96A57E5}"/>
              </a:ext>
            </a:extLst>
          </p:cNvPr>
          <p:cNvSpPr/>
          <p:nvPr/>
        </p:nvSpPr>
        <p:spPr bwMode="auto">
          <a:xfrm rot="16200000">
            <a:off x="20103113" y="12625812"/>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8" name="TextBox 7">
            <a:extLst>
              <a:ext uri="{FF2B5EF4-FFF2-40B4-BE49-F238E27FC236}">
                <a16:creationId xmlns:a16="http://schemas.microsoft.com/office/drawing/2014/main" id="{1C739E1A-C8E8-431A-B556-64AB45A3F0A2}"/>
              </a:ext>
            </a:extLst>
          </p:cNvPr>
          <p:cNvSpPr txBox="1"/>
          <p:nvPr/>
        </p:nvSpPr>
        <p:spPr>
          <a:xfrm>
            <a:off x="8965580" y="18029573"/>
            <a:ext cx="5718527" cy="923330"/>
          </a:xfrm>
          <a:prstGeom prst="rect">
            <a:avLst/>
          </a:prstGeom>
          <a:noFill/>
        </p:spPr>
        <p:txBody>
          <a:bodyPr wrap="square" rtlCol="0">
            <a:spAutoFit/>
          </a:bodyPr>
          <a:lstStyle/>
          <a:p>
            <a:r>
              <a:rPr lang="en-US" dirty="0"/>
              <a:t>Input Layer 1</a:t>
            </a:r>
          </a:p>
        </p:txBody>
      </p:sp>
      <p:sp>
        <p:nvSpPr>
          <p:cNvPr id="67" name="TextBox 66">
            <a:extLst>
              <a:ext uri="{FF2B5EF4-FFF2-40B4-BE49-F238E27FC236}">
                <a16:creationId xmlns:a16="http://schemas.microsoft.com/office/drawing/2014/main" id="{DC96CB70-8DE9-482D-ADF0-6B79D3079466}"/>
              </a:ext>
            </a:extLst>
          </p:cNvPr>
          <p:cNvSpPr txBox="1"/>
          <p:nvPr/>
        </p:nvSpPr>
        <p:spPr>
          <a:xfrm>
            <a:off x="15472074" y="17915804"/>
            <a:ext cx="5157812" cy="923330"/>
          </a:xfrm>
          <a:prstGeom prst="rect">
            <a:avLst/>
          </a:prstGeom>
          <a:noFill/>
        </p:spPr>
        <p:txBody>
          <a:bodyPr wrap="square" rtlCol="0">
            <a:spAutoFit/>
          </a:bodyPr>
          <a:lstStyle/>
          <a:p>
            <a:r>
              <a:rPr lang="en-US" dirty="0"/>
              <a:t>Hidden Layer 2</a:t>
            </a:r>
          </a:p>
        </p:txBody>
      </p:sp>
      <p:sp>
        <p:nvSpPr>
          <p:cNvPr id="68" name="TextBox 67">
            <a:extLst>
              <a:ext uri="{FF2B5EF4-FFF2-40B4-BE49-F238E27FC236}">
                <a16:creationId xmlns:a16="http://schemas.microsoft.com/office/drawing/2014/main" id="{01796C50-C976-4982-A23E-57FE20974BEB}"/>
              </a:ext>
            </a:extLst>
          </p:cNvPr>
          <p:cNvSpPr txBox="1"/>
          <p:nvPr/>
        </p:nvSpPr>
        <p:spPr>
          <a:xfrm>
            <a:off x="19821913" y="14577358"/>
            <a:ext cx="4349839" cy="1754326"/>
          </a:xfrm>
          <a:prstGeom prst="rect">
            <a:avLst/>
          </a:prstGeom>
          <a:noFill/>
        </p:spPr>
        <p:txBody>
          <a:bodyPr wrap="square" rtlCol="0">
            <a:spAutoFit/>
          </a:bodyPr>
          <a:lstStyle/>
          <a:p>
            <a:r>
              <a:rPr lang="en-US" dirty="0"/>
              <a:t>Layer 3 / output layer</a:t>
            </a:r>
          </a:p>
        </p:txBody>
      </p:sp>
      <p:sp>
        <p:nvSpPr>
          <p:cNvPr id="9" name="TextBox 8">
            <a:extLst>
              <a:ext uri="{FF2B5EF4-FFF2-40B4-BE49-F238E27FC236}">
                <a16:creationId xmlns:a16="http://schemas.microsoft.com/office/drawing/2014/main" id="{D2AF6B76-3048-49E3-AF15-3A0D10E00686}"/>
              </a:ext>
            </a:extLst>
          </p:cNvPr>
          <p:cNvSpPr txBox="1"/>
          <p:nvPr/>
        </p:nvSpPr>
        <p:spPr>
          <a:xfrm>
            <a:off x="25097874" y="15063537"/>
            <a:ext cx="10589852" cy="1754326"/>
          </a:xfrm>
          <a:prstGeom prst="rect">
            <a:avLst/>
          </a:prstGeom>
          <a:noFill/>
        </p:spPr>
        <p:txBody>
          <a:bodyPr wrap="square" rtlCol="0">
            <a:spAutoFit/>
          </a:bodyPr>
          <a:lstStyle/>
          <a:p>
            <a:r>
              <a:rPr lang="en-US" dirty="0"/>
              <a:t>This is a two-layer network (often does not count input layer).</a:t>
            </a:r>
          </a:p>
        </p:txBody>
      </p:sp>
    </p:spTree>
    <p:extLst>
      <p:ext uri="{BB962C8B-B14F-4D97-AF65-F5344CB8AC3E}">
        <p14:creationId xmlns:p14="http://schemas.microsoft.com/office/powerpoint/2010/main" val="1025253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regression</a:t>
            </a:r>
          </a:p>
        </p:txBody>
      </p:sp>
      <p:pic>
        <p:nvPicPr>
          <p:cNvPr id="1026" name="Picture 2">
            <a:extLst>
              <a:ext uri="{FF2B5EF4-FFF2-40B4-BE49-F238E27FC236}">
                <a16:creationId xmlns:a16="http://schemas.microsoft.com/office/drawing/2014/main" id="{BA12E30B-1046-4B28-B735-435DE4A22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268" y="6119676"/>
            <a:ext cx="14683475" cy="97125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37EC2FA-96C3-4D7E-AD19-1ABF7CB2B11B}"/>
              </a:ext>
            </a:extLst>
          </p:cNvPr>
          <p:cNvSpPr/>
          <p:nvPr/>
        </p:nvSpPr>
        <p:spPr>
          <a:xfrm>
            <a:off x="2213113" y="18235785"/>
            <a:ext cx="18288000" cy="461665"/>
          </a:xfrm>
          <a:prstGeom prst="rect">
            <a:avLst/>
          </a:prstGeom>
        </p:spPr>
        <p:txBody>
          <a:bodyPr>
            <a:spAutoFit/>
          </a:bodyPr>
          <a:lstStyle/>
          <a:p>
            <a:r>
              <a:rPr lang="en-US" sz="2400" dirty="0"/>
              <a:t>https://en.wikipedia.org/wiki/Linear_regression#/media/File:Linear_regression.svg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88CDD6-CC8F-4FDC-B302-7E17EEBE1FD7}"/>
                  </a:ext>
                </a:extLst>
              </p:cNvPr>
              <p:cNvSpPr txBox="1"/>
              <p:nvPr/>
            </p:nvSpPr>
            <p:spPr>
              <a:xfrm>
                <a:off x="15650817" y="13848522"/>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8" name="TextBox 7">
                <a:extLst>
                  <a:ext uri="{FF2B5EF4-FFF2-40B4-BE49-F238E27FC236}">
                    <a16:creationId xmlns:a16="http://schemas.microsoft.com/office/drawing/2014/main" id="{E488CDD6-CC8F-4FDC-B302-7E17EEBE1FD7}"/>
                  </a:ext>
                </a:extLst>
              </p:cNvPr>
              <p:cNvSpPr txBox="1">
                <a:spLocks noRot="1" noChangeAspect="1" noMove="1" noResize="1" noEditPoints="1" noAdjustHandles="1" noChangeArrowheads="1" noChangeShapeType="1" noTextEdit="1"/>
              </p:cNvSpPr>
              <p:nvPr/>
            </p:nvSpPr>
            <p:spPr>
              <a:xfrm>
                <a:off x="15650817" y="13848522"/>
                <a:ext cx="1696279"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89C422-EF5B-4061-9EA8-A2604FCCE4EB}"/>
                  </a:ext>
                </a:extLst>
              </p:cNvPr>
              <p:cNvSpPr txBox="1"/>
              <p:nvPr/>
            </p:nvSpPr>
            <p:spPr>
              <a:xfrm>
                <a:off x="7094645" y="5686237"/>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0" name="TextBox 9">
                <a:extLst>
                  <a:ext uri="{FF2B5EF4-FFF2-40B4-BE49-F238E27FC236}">
                    <a16:creationId xmlns:a16="http://schemas.microsoft.com/office/drawing/2014/main" id="{6D89C422-EF5B-4061-9EA8-A2604FCCE4EB}"/>
                  </a:ext>
                </a:extLst>
              </p:cNvPr>
              <p:cNvSpPr txBox="1">
                <a:spLocks noRot="1" noChangeAspect="1" noMove="1" noResize="1" noEditPoints="1" noAdjustHandles="1" noChangeArrowheads="1" noChangeShapeType="1" noTextEdit="1"/>
              </p:cNvSpPr>
              <p:nvPr/>
            </p:nvSpPr>
            <p:spPr>
              <a:xfrm>
                <a:off x="7094645" y="5686237"/>
                <a:ext cx="1696279"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82F200-85D7-4C15-9596-DB8FFACC4B43}"/>
                  </a:ext>
                </a:extLst>
              </p:cNvPr>
              <p:cNvSpPr txBox="1"/>
              <p:nvPr/>
            </p:nvSpPr>
            <p:spPr>
              <a:xfrm>
                <a:off x="21357771" y="4493623"/>
                <a:ext cx="8987246" cy="2585323"/>
              </a:xfrm>
              <a:prstGeom prst="rect">
                <a:avLst/>
              </a:prstGeom>
              <a:noFill/>
            </p:spPr>
            <p:txBody>
              <a:bodyPr wrap="square" rtlCol="0">
                <a:spAutoFit/>
              </a:bodyPr>
              <a:lstStyle/>
              <a:p>
                <a:r>
                  <a:rPr lang="en-US" dirty="0"/>
                  <a:t>Model:</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2A82F200-85D7-4C15-9596-DB8FFACC4B43}"/>
                  </a:ext>
                </a:extLst>
              </p:cNvPr>
              <p:cNvSpPr txBox="1">
                <a:spLocks noRot="1" noChangeAspect="1" noMove="1" noResize="1" noEditPoints="1" noAdjustHandles="1" noChangeArrowheads="1" noChangeShapeType="1" noTextEdit="1"/>
              </p:cNvSpPr>
              <p:nvPr/>
            </p:nvSpPr>
            <p:spPr>
              <a:xfrm>
                <a:off x="21357771" y="4493623"/>
                <a:ext cx="8987246" cy="2585323"/>
              </a:xfrm>
              <a:prstGeom prst="rect">
                <a:avLst/>
              </a:prstGeom>
              <a:blipFill>
                <a:blip r:embed="rId5"/>
                <a:stretch>
                  <a:fillRect l="-3664" t="-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C5901B-A84F-4805-96B1-BB9C3C741151}"/>
                  </a:ext>
                </a:extLst>
              </p:cNvPr>
              <p:cNvSpPr txBox="1"/>
              <p:nvPr/>
            </p:nvSpPr>
            <p:spPr>
              <a:xfrm>
                <a:off x="21357770" y="7889965"/>
                <a:ext cx="11560629" cy="4091633"/>
              </a:xfrm>
              <a:prstGeom prst="rect">
                <a:avLst/>
              </a:prstGeom>
              <a:noFill/>
            </p:spPr>
            <p:txBody>
              <a:bodyPr wrap="square" rtlCol="0">
                <a:spAutoFit/>
              </a:bodyPr>
              <a:lstStyle/>
              <a:p>
                <a:r>
                  <a:rPr lang="en-US" dirty="0"/>
                  <a:t>Loss:</a:t>
                </a:r>
              </a:p>
              <a:p>
                <a:endParaRPr lang="en-US"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ℓ(</m:t>
                      </m:r>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=0</m:t>
                          </m:r>
                        </m:sub>
                        <m:sup>
                          <m:r>
                            <a:rPr lang="en-US" b="0" i="1" dirty="0" smtClean="0">
                              <a:latin typeface="Cambria Math" panose="02040503050406030204" pitchFamily="18" charset="0"/>
                            </a:rPr>
                            <m:t>𝑁</m:t>
                          </m:r>
                          <m:r>
                            <a:rPr lang="en-US" b="0" i="1" dirty="0" smtClean="0">
                              <a:latin typeface="Cambria Math" panose="02040503050406030204" pitchFamily="18" charset="0"/>
                            </a:rPr>
                            <m:t>−1</m:t>
                          </m:r>
                        </m:sup>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𝑦</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i="1" dirty="0">
                                      <a:latin typeface="Cambria Math" panose="02040503050406030204" pitchFamily="18" charset="0"/>
                                    </a:rPr>
                                    <m:t>𝑤</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i="1" dirty="0">
                                      <a:latin typeface="Cambria Math" panose="02040503050406030204" pitchFamily="18" charset="0"/>
                                    </a:rPr>
                                    <m:t>+</m:t>
                                  </m:r>
                                  <m:r>
                                    <a:rPr lang="en-US" i="1" dirty="0">
                                      <a:latin typeface="Cambria Math" panose="02040503050406030204" pitchFamily="18" charset="0"/>
                                    </a:rPr>
                                    <m:t>𝑏</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e>
                      </m:nary>
                    </m:oMath>
                  </m:oMathPara>
                </a14:m>
                <a:endParaRPr lang="en-US" dirty="0"/>
              </a:p>
            </p:txBody>
          </p:sp>
        </mc:Choice>
        <mc:Fallback xmlns="">
          <p:sp>
            <p:nvSpPr>
              <p:cNvPr id="12" name="TextBox 11">
                <a:extLst>
                  <a:ext uri="{FF2B5EF4-FFF2-40B4-BE49-F238E27FC236}">
                    <a16:creationId xmlns:a16="http://schemas.microsoft.com/office/drawing/2014/main" id="{07C5901B-A84F-4805-96B1-BB9C3C741151}"/>
                  </a:ext>
                </a:extLst>
              </p:cNvPr>
              <p:cNvSpPr txBox="1">
                <a:spLocks noRot="1" noChangeAspect="1" noMove="1" noResize="1" noEditPoints="1" noAdjustHandles="1" noChangeArrowheads="1" noChangeShapeType="1" noTextEdit="1"/>
              </p:cNvSpPr>
              <p:nvPr/>
            </p:nvSpPr>
            <p:spPr>
              <a:xfrm>
                <a:off x="21357770" y="7889965"/>
                <a:ext cx="11560629" cy="4091633"/>
              </a:xfrm>
              <a:prstGeom prst="rect">
                <a:avLst/>
              </a:prstGeom>
              <a:blipFill>
                <a:blip r:embed="rId6"/>
                <a:stretch>
                  <a:fillRect l="-2848" t="-4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E4BF14-1F80-4A64-8606-C79429E2A553}"/>
                  </a:ext>
                </a:extLst>
              </p:cNvPr>
              <p:cNvSpPr txBox="1"/>
              <p:nvPr/>
            </p:nvSpPr>
            <p:spPr>
              <a:xfrm>
                <a:off x="21357771" y="12566467"/>
                <a:ext cx="8987246" cy="2899833"/>
              </a:xfrm>
              <a:prstGeom prst="rect">
                <a:avLst/>
              </a:prstGeom>
              <a:noFill/>
            </p:spPr>
            <p:txBody>
              <a:bodyPr wrap="square" rtlCol="0">
                <a:spAutoFit/>
              </a:bodyPr>
              <a:lstStyle/>
              <a:p>
                <a:r>
                  <a:rPr lang="en-US" dirty="0"/>
                  <a:t>Optimization:</a:t>
                </a:r>
              </a:p>
              <a:p>
                <a:endParaRPr lang="en-US"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lim>
                          </m:limLow>
                        </m:fName>
                        <m:e>
                          <m:r>
                            <a:rPr lang="en-US" i="1" dirty="0">
                              <a:latin typeface="Cambria Math" panose="02040503050406030204" pitchFamily="18" charset="0"/>
                              <a:ea typeface="Cambria Math" panose="02040503050406030204" pitchFamily="18" charset="0"/>
                            </a:rPr>
                            <m:t>ℓ(</m:t>
                          </m:r>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13" name="TextBox 12">
                <a:extLst>
                  <a:ext uri="{FF2B5EF4-FFF2-40B4-BE49-F238E27FC236}">
                    <a16:creationId xmlns:a16="http://schemas.microsoft.com/office/drawing/2014/main" id="{48E4BF14-1F80-4A64-8606-C79429E2A553}"/>
                  </a:ext>
                </a:extLst>
              </p:cNvPr>
              <p:cNvSpPr txBox="1">
                <a:spLocks noRot="1" noChangeAspect="1" noMove="1" noResize="1" noEditPoints="1" noAdjustHandles="1" noChangeArrowheads="1" noChangeShapeType="1" noTextEdit="1"/>
              </p:cNvSpPr>
              <p:nvPr/>
            </p:nvSpPr>
            <p:spPr>
              <a:xfrm>
                <a:off x="21357771" y="12566467"/>
                <a:ext cx="8987246" cy="2899833"/>
              </a:xfrm>
              <a:prstGeom prst="rect">
                <a:avLst/>
              </a:prstGeom>
              <a:blipFill>
                <a:blip r:embed="rId7"/>
                <a:stretch>
                  <a:fillRect l="-3664"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5242C7-DD98-473E-B31B-449F7256B322}"/>
                  </a:ext>
                </a:extLst>
              </p:cNvPr>
              <p:cNvSpPr txBox="1"/>
              <p:nvPr/>
            </p:nvSpPr>
            <p:spPr>
              <a:xfrm>
                <a:off x="21514527" y="15832183"/>
                <a:ext cx="11560629" cy="2641621"/>
              </a:xfrm>
              <a:prstGeom prst="rect">
                <a:avLst/>
              </a:prstGeom>
              <a:noFill/>
            </p:spPr>
            <p:txBody>
              <a:bodyPr wrap="square" rtlCol="0">
                <a:spAutoFit/>
              </a:bodyPr>
              <a:lstStyle/>
              <a:p>
                <a:r>
                  <a:rPr lang="en-US" dirty="0"/>
                  <a:t>Minimize the empirical risk, computed on the measured data sample </a:t>
                </a:r>
                <a14:m>
                  <m:oMath xmlns:m="http://schemas.openxmlformats.org/officeDocument/2006/math">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smtClean="0">
                        <a:latin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25242C7-DD98-473E-B31B-449F7256B322}"/>
                  </a:ext>
                </a:extLst>
              </p:cNvPr>
              <p:cNvSpPr txBox="1">
                <a:spLocks noRot="1" noChangeAspect="1" noMove="1" noResize="1" noEditPoints="1" noAdjustHandles="1" noChangeArrowheads="1" noChangeShapeType="1" noTextEdit="1"/>
              </p:cNvSpPr>
              <p:nvPr/>
            </p:nvSpPr>
            <p:spPr>
              <a:xfrm>
                <a:off x="21514527" y="15832183"/>
                <a:ext cx="11560629" cy="2641621"/>
              </a:xfrm>
              <a:prstGeom prst="rect">
                <a:avLst/>
              </a:prstGeom>
              <a:blipFill>
                <a:blip r:embed="rId8"/>
                <a:stretch>
                  <a:fillRect l="-2794" t="-6467" b="-13395"/>
                </a:stretch>
              </a:blipFill>
            </p:spPr>
            <p:txBody>
              <a:bodyPr/>
              <a:lstStyle/>
              <a:p>
                <a:r>
                  <a:rPr lang="en-US">
                    <a:noFill/>
                  </a:rPr>
                  <a:t> </a:t>
                </a:r>
              </a:p>
            </p:txBody>
          </p:sp>
        </mc:Fallback>
      </mc:AlternateContent>
    </p:spTree>
    <p:extLst>
      <p:ext uri="{BB962C8B-B14F-4D97-AF65-F5344CB8AC3E}">
        <p14:creationId xmlns:p14="http://schemas.microsoft.com/office/powerpoint/2010/main" val="3234083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8192046" y="1145676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8192046" y="11456767"/>
                <a:ext cx="856325" cy="923330"/>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784298" y="6827138"/>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grpSp>
        <p:nvGrpSpPr>
          <p:cNvPr id="110" name="Group 109">
            <a:extLst>
              <a:ext uri="{FF2B5EF4-FFF2-40B4-BE49-F238E27FC236}">
                <a16:creationId xmlns:a16="http://schemas.microsoft.com/office/drawing/2014/main" id="{7DAAFB15-1DAC-4C6C-9A7A-BB54D89145A3}"/>
              </a:ext>
            </a:extLst>
          </p:cNvPr>
          <p:cNvGrpSpPr/>
          <p:nvPr/>
        </p:nvGrpSpPr>
        <p:grpSpPr>
          <a:xfrm>
            <a:off x="10784298" y="10638121"/>
            <a:ext cx="2451721" cy="2502330"/>
            <a:chOff x="29684546" y="3672871"/>
            <a:chExt cx="3992137" cy="3639760"/>
          </a:xfrm>
        </p:grpSpPr>
        <p:cxnSp>
          <p:nvCxnSpPr>
            <p:cNvPr id="112" name="Straight Connector 111">
              <a:extLst>
                <a:ext uri="{FF2B5EF4-FFF2-40B4-BE49-F238E27FC236}">
                  <a16:creationId xmlns:a16="http://schemas.microsoft.com/office/drawing/2014/main" id="{74C23033-4840-4BA6-B8F5-C49809D41779}"/>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13" name="Group 112">
              <a:extLst>
                <a:ext uri="{FF2B5EF4-FFF2-40B4-BE49-F238E27FC236}">
                  <a16:creationId xmlns:a16="http://schemas.microsoft.com/office/drawing/2014/main" id="{947A2AD2-C35F-4D01-A9D0-75488BB59215}"/>
                </a:ext>
              </a:extLst>
            </p:cNvPr>
            <p:cNvGrpSpPr/>
            <p:nvPr/>
          </p:nvGrpSpPr>
          <p:grpSpPr>
            <a:xfrm>
              <a:off x="29684546" y="3672871"/>
              <a:ext cx="3992137" cy="3639760"/>
              <a:chOff x="8497229" y="9317955"/>
              <a:chExt cx="3992137" cy="3639760"/>
            </a:xfrm>
          </p:grpSpPr>
          <p:sp>
            <p:nvSpPr>
              <p:cNvPr id="115" name="Oval 114">
                <a:extLst>
                  <a:ext uri="{FF2B5EF4-FFF2-40B4-BE49-F238E27FC236}">
                    <a16:creationId xmlns:a16="http://schemas.microsoft.com/office/drawing/2014/main" id="{230986FE-F696-4A5E-B841-2C468B46E19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16" name="TextBox 115">
                <a:extLst>
                  <a:ext uri="{FF2B5EF4-FFF2-40B4-BE49-F238E27FC236}">
                    <a16:creationId xmlns:a16="http://schemas.microsoft.com/office/drawing/2014/main" id="{39F56925-226D-42F0-AF58-97EEE014C8D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18" name="TextBox 117">
                <a:extLst>
                  <a:ext uri="{FF2B5EF4-FFF2-40B4-BE49-F238E27FC236}">
                    <a16:creationId xmlns:a16="http://schemas.microsoft.com/office/drawing/2014/main" id="{60E93F72-E514-4647-9C92-64C5C0354E9F}"/>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729700" y="14619776"/>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cxnSp>
        <p:nvCxnSpPr>
          <p:cNvPr id="128" name="Straight Arrow Connector 127">
            <a:extLst>
              <a:ext uri="{FF2B5EF4-FFF2-40B4-BE49-F238E27FC236}">
                <a16:creationId xmlns:a16="http://schemas.microsoft.com/office/drawing/2014/main" id="{DC3DBA2F-210F-4447-ACDD-839FFADD006E}"/>
              </a:ext>
            </a:extLst>
          </p:cNvPr>
          <p:cNvCxnSpPr>
            <a:cxnSpLocks/>
          </p:cNvCxnSpPr>
          <p:nvPr/>
        </p:nvCxnSpPr>
        <p:spPr>
          <a:xfrm>
            <a:off x="9048371" y="1191843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3574A5AC-12F7-4B1F-94DA-3B02CFBF3A43}"/>
              </a:ext>
            </a:extLst>
          </p:cNvPr>
          <p:cNvCxnSpPr>
            <a:cxnSpLocks/>
            <a:endCxn id="106" idx="2"/>
          </p:cNvCxnSpPr>
          <p:nvPr/>
        </p:nvCxnSpPr>
        <p:spPr>
          <a:xfrm flipV="1">
            <a:off x="9169848" y="807830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endCxn id="124" idx="2"/>
          </p:cNvCxnSpPr>
          <p:nvPr/>
        </p:nvCxnSpPr>
        <p:spPr>
          <a:xfrm>
            <a:off x="9098679" y="12380097"/>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X : N x1</a:t>
            </a:r>
          </a:p>
          <a:p>
            <a:endParaRPr lang="en-US" dirty="0"/>
          </a:p>
          <a:p>
            <a:r>
              <a:rPr lang="en-US" dirty="0"/>
              <a:t>W</a:t>
            </a:r>
            <a:r>
              <a:rPr lang="en-US" baseline="30000" dirty="0"/>
              <a:t>[1]</a:t>
            </a:r>
            <a:r>
              <a:rPr lang="en-US" dirty="0"/>
              <a:t> : 3xN</a:t>
            </a:r>
          </a:p>
          <a:p>
            <a:endParaRPr lang="en-US" dirty="0"/>
          </a:p>
          <a:p>
            <a:r>
              <a:rPr lang="en-US" dirty="0"/>
              <a:t>b</a:t>
            </a:r>
            <a:r>
              <a:rPr lang="en-US" baseline="30000" dirty="0"/>
              <a:t>[1]</a:t>
            </a:r>
            <a:r>
              <a:rPr lang="en-US" dirty="0"/>
              <a:t> : 3x1</a:t>
            </a:r>
          </a:p>
          <a:p>
            <a:endParaRPr lang="en-US" dirty="0"/>
          </a:p>
          <a:p>
            <a:r>
              <a:rPr lang="en-US" dirty="0"/>
              <a:t>Z</a:t>
            </a:r>
            <a:r>
              <a:rPr lang="en-US" baseline="30000" dirty="0"/>
              <a:t>[1]</a:t>
            </a:r>
            <a:r>
              <a:rPr lang="en-US" dirty="0"/>
              <a:t> : 3x1, score</a:t>
            </a:r>
          </a:p>
          <a:p>
            <a:endParaRPr lang="en-US" dirty="0"/>
          </a:p>
          <a:p>
            <a:r>
              <a:rPr lang="en-US" dirty="0"/>
              <a:t>a</a:t>
            </a:r>
            <a:r>
              <a:rPr lang="en-US" baseline="30000" dirty="0"/>
              <a:t>[1]</a:t>
            </a:r>
            <a:r>
              <a:rPr lang="en-US" dirty="0"/>
              <a:t> : 3x1, activation</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7"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9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826244" y="8491719"/>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675102" y="12624891"/>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cxnSp>
        <p:nvCxnSpPr>
          <p:cNvPr id="130" name="Straight Arrow Connector 129">
            <a:extLst>
              <a:ext uri="{FF2B5EF4-FFF2-40B4-BE49-F238E27FC236}">
                <a16:creationId xmlns:a16="http://schemas.microsoft.com/office/drawing/2014/main" id="{3574A5AC-12F7-4B1F-94DA-3B02CFBF3A43}"/>
              </a:ext>
            </a:extLst>
          </p:cNvPr>
          <p:cNvCxnSpPr>
            <a:cxnSpLocks/>
            <a:stCxn id="71" idx="3"/>
            <a:endCxn id="106" idx="2"/>
          </p:cNvCxnSpPr>
          <p:nvPr/>
        </p:nvCxnSpPr>
        <p:spPr>
          <a:xfrm flipV="1">
            <a:off x="9259290" y="9742884"/>
            <a:ext cx="1566954" cy="21933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stCxn id="71" idx="3"/>
            <a:endCxn id="124" idx="2"/>
          </p:cNvCxnSpPr>
          <p:nvPr/>
        </p:nvCxnSpPr>
        <p:spPr>
          <a:xfrm>
            <a:off x="9259290" y="11936193"/>
            <a:ext cx="1415812" cy="193986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81224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[1]</a:t>
            </a:r>
            <a:r>
              <a:rPr lang="en-US" dirty="0"/>
              <a:t> : 3x1</a:t>
            </a:r>
          </a:p>
          <a:p>
            <a:endParaRPr lang="en-US" dirty="0"/>
          </a:p>
          <a:p>
            <a:r>
              <a:rPr lang="en-US" dirty="0"/>
              <a:t>W</a:t>
            </a:r>
            <a:r>
              <a:rPr lang="en-US" baseline="30000" dirty="0"/>
              <a:t>[2]</a:t>
            </a:r>
            <a:r>
              <a:rPr lang="en-US" dirty="0"/>
              <a:t> : 2x3</a:t>
            </a:r>
          </a:p>
          <a:p>
            <a:endParaRPr lang="en-US" dirty="0"/>
          </a:p>
          <a:p>
            <a:r>
              <a:rPr lang="en-US" dirty="0"/>
              <a:t>b</a:t>
            </a:r>
            <a:r>
              <a:rPr lang="en-US" baseline="30000" dirty="0"/>
              <a:t>[2]</a:t>
            </a:r>
            <a:r>
              <a:rPr lang="en-US" dirty="0"/>
              <a:t> : 2x1</a:t>
            </a:r>
          </a:p>
          <a:p>
            <a:endParaRPr lang="en-US" dirty="0"/>
          </a:p>
          <a:p>
            <a:r>
              <a:rPr lang="en-US" dirty="0"/>
              <a:t>Z</a:t>
            </a:r>
            <a:r>
              <a:rPr lang="en-US" baseline="30000" dirty="0"/>
              <a:t>[2]</a:t>
            </a:r>
            <a:r>
              <a:rPr lang="en-US" dirty="0"/>
              <a:t> : 2x1</a:t>
            </a:r>
          </a:p>
          <a:p>
            <a:endParaRPr lang="en-US" dirty="0"/>
          </a:p>
          <a:p>
            <a:r>
              <a:rPr lang="en-US" dirty="0"/>
              <a:t>a</a:t>
            </a:r>
            <a:r>
              <a:rPr lang="en-US" baseline="30000" dirty="0"/>
              <a:t>[2]</a:t>
            </a:r>
            <a:r>
              <a:rPr lang="en-US" dirty="0"/>
              <a:t> : 2x1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6"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363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1013966" y="10696025"/>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237299" y="11028332"/>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237299" y="11028332"/>
                <a:ext cx="6810967" cy="95885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[2]</a:t>
            </a:r>
            <a:r>
              <a:rPr lang="en-US" dirty="0"/>
              <a:t> : 2x1</a:t>
            </a:r>
          </a:p>
          <a:p>
            <a:endParaRPr lang="en-US" dirty="0"/>
          </a:p>
          <a:p>
            <a:r>
              <a:rPr lang="en-US" dirty="0"/>
              <a:t>W</a:t>
            </a:r>
            <a:r>
              <a:rPr lang="en-US" baseline="30000" dirty="0"/>
              <a:t>[3]</a:t>
            </a:r>
            <a:r>
              <a:rPr lang="en-US" dirty="0"/>
              <a:t> : 1x2</a:t>
            </a:r>
          </a:p>
          <a:p>
            <a:endParaRPr lang="en-US" dirty="0"/>
          </a:p>
          <a:p>
            <a:r>
              <a:rPr lang="en-US" dirty="0"/>
              <a:t>b</a:t>
            </a:r>
            <a:r>
              <a:rPr lang="en-US" baseline="30000" dirty="0"/>
              <a:t>[3]</a:t>
            </a:r>
            <a:r>
              <a:rPr lang="en-US" dirty="0"/>
              <a:t> : 1x1</a:t>
            </a:r>
          </a:p>
          <a:p>
            <a:endParaRPr lang="en-US" dirty="0"/>
          </a:p>
          <a:p>
            <a:r>
              <a:rPr lang="en-US" dirty="0"/>
              <a:t>Z</a:t>
            </a:r>
            <a:r>
              <a:rPr lang="en-US" baseline="30000" dirty="0"/>
              <a:t>[3]</a:t>
            </a:r>
            <a:r>
              <a:rPr lang="en-US" dirty="0"/>
              <a:t> : 1x1</a:t>
            </a:r>
          </a:p>
          <a:p>
            <a:endParaRPr lang="en-US" dirty="0"/>
          </a:p>
          <a:p>
            <a:r>
              <a:rPr lang="en-US" dirty="0"/>
              <a:t>a</a:t>
            </a:r>
            <a:r>
              <a:rPr lang="en-US" baseline="30000" dirty="0"/>
              <a:t>[3]</a:t>
            </a:r>
            <a:r>
              <a:rPr lang="en-US" dirty="0"/>
              <a:t> : 1x1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237299" y="12221593"/>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237299" y="12221593"/>
                <a:ext cx="4480137" cy="980846"/>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FD7A6A2-6D49-4285-A0E5-3B5A1C21E62E}"/>
              </a:ext>
            </a:extLst>
          </p:cNvPr>
          <p:cNvCxnSpPr>
            <a:cxnSpLocks/>
          </p:cNvCxnSpPr>
          <p:nvPr/>
        </p:nvCxnSpPr>
        <p:spPr>
          <a:xfrm>
            <a:off x="9259290" y="1200330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577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Forward Pass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6408230" y="12127514"/>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6408230" y="12127514"/>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6408230" y="13320775"/>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6408230" y="13320775"/>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6408230" y="7068099"/>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6408230" y="7068099"/>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6408230" y="8261360"/>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6408230" y="8261360"/>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6408230" y="9609260"/>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6408230" y="9609260"/>
                <a:ext cx="681224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6408230" y="10802521"/>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6408230" y="10802521"/>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99561E7-E1CB-48FE-A9BD-11D0D93E31E1}"/>
                  </a:ext>
                </a:extLst>
              </p:cNvPr>
              <p:cNvSpPr txBox="1"/>
              <p:nvPr/>
            </p:nvSpPr>
            <p:spPr>
              <a:xfrm>
                <a:off x="15455590" y="8470207"/>
                <a:ext cx="15790127" cy="5078313"/>
              </a:xfrm>
              <a:prstGeom prst="rect">
                <a:avLst/>
              </a:prstGeom>
              <a:noFill/>
            </p:spPr>
            <p:txBody>
              <a:bodyPr wrap="square" rtlCol="0">
                <a:spAutoFit/>
              </a:bodyPr>
              <a:lstStyle/>
              <a:p>
                <a:r>
                  <a:rPr lang="en-US" dirty="0"/>
                  <a:t>Forward pass: from input X to output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a:p>
                <a:endParaRPr lang="en-US" dirty="0"/>
              </a:p>
              <a:p>
                <a:r>
                  <a:rPr lang="en-US" dirty="0"/>
                  <a:t>For every layer, </a:t>
                </a:r>
              </a:p>
              <a:p>
                <a:endParaRPr lang="en-US" dirty="0"/>
              </a:p>
              <a:p>
                <a:r>
                  <a:rPr lang="en-US" dirty="0" err="1"/>
                  <a:t>W.shape</a:t>
                </a:r>
                <a:r>
                  <a:rPr lang="en-US" dirty="0"/>
                  <a:t> is [number of output, number of input]</a:t>
                </a:r>
              </a:p>
              <a:p>
                <a:r>
                  <a:rPr lang="en-US" dirty="0" err="1"/>
                  <a:t>b.shape</a:t>
                </a:r>
                <a:r>
                  <a:rPr lang="en-US" dirty="0"/>
                  <a:t> is [number </a:t>
                </a:r>
                <a:r>
                  <a:rPr lang="en-US"/>
                  <a:t>of output</a:t>
                </a:r>
                <a:r>
                  <a:rPr lang="en-US" dirty="0"/>
                  <a:t>, 1]</a:t>
                </a:r>
              </a:p>
            </p:txBody>
          </p:sp>
        </mc:Choice>
        <mc:Fallback>
          <p:sp>
            <p:nvSpPr>
              <p:cNvPr id="2" name="TextBox 1">
                <a:extLst>
                  <a:ext uri="{FF2B5EF4-FFF2-40B4-BE49-F238E27FC236}">
                    <a16:creationId xmlns:a16="http://schemas.microsoft.com/office/drawing/2014/main" id="{D99561E7-E1CB-48FE-A9BD-11D0D93E31E1}"/>
                  </a:ext>
                </a:extLst>
              </p:cNvPr>
              <p:cNvSpPr txBox="1">
                <a:spLocks noRot="1" noChangeAspect="1" noMove="1" noResize="1" noEditPoints="1" noAdjustHandles="1" noChangeArrowheads="1" noChangeShapeType="1" noTextEdit="1"/>
              </p:cNvSpPr>
              <p:nvPr/>
            </p:nvSpPr>
            <p:spPr>
              <a:xfrm>
                <a:off x="15455590" y="8470207"/>
                <a:ext cx="15790127" cy="5078313"/>
              </a:xfrm>
              <a:prstGeom prst="rect">
                <a:avLst/>
              </a:prstGeom>
              <a:blipFill>
                <a:blip r:embed="rId8"/>
                <a:stretch>
                  <a:fillRect l="-2046" t="-3357" b="-6235"/>
                </a:stretch>
              </a:blipFill>
            </p:spPr>
            <p:txBody>
              <a:bodyPr/>
              <a:lstStyle/>
              <a:p>
                <a:r>
                  <a:rPr lang="en-US">
                    <a:noFill/>
                  </a:rPr>
                  <a:t> </a:t>
                </a:r>
              </a:p>
            </p:txBody>
          </p:sp>
        </mc:Fallback>
      </mc:AlternateContent>
    </p:spTree>
    <p:extLst>
      <p:ext uri="{BB962C8B-B14F-4D97-AF65-F5344CB8AC3E}">
        <p14:creationId xmlns:p14="http://schemas.microsoft.com/office/powerpoint/2010/main" val="2108191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Number of parameters?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20468017" y="13814827"/>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20468017" y="13814827"/>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8"/>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9"/>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F42FFE7-7113-46B8-B104-89C02CC83125}"/>
              </a:ext>
            </a:extLst>
          </p:cNvPr>
          <p:cNvSpPr txBox="1"/>
          <p:nvPr/>
        </p:nvSpPr>
        <p:spPr>
          <a:xfrm>
            <a:off x="27950764" y="7510289"/>
            <a:ext cx="5893613" cy="923330"/>
          </a:xfrm>
          <a:prstGeom prst="rect">
            <a:avLst/>
          </a:prstGeom>
          <a:noFill/>
        </p:spPr>
        <p:txBody>
          <a:bodyPr wrap="square" rtlCol="0">
            <a:spAutoFit/>
          </a:bodyPr>
          <a:lstStyle/>
          <a:p>
            <a:r>
              <a:rPr lang="en-US" dirty="0">
                <a:solidFill>
                  <a:srgbClr val="FF0000"/>
                </a:solidFill>
              </a:rPr>
              <a:t>3N+3</a:t>
            </a:r>
          </a:p>
        </p:txBody>
      </p:sp>
      <p:sp>
        <p:nvSpPr>
          <p:cNvPr id="66" name="TextBox 65">
            <a:extLst>
              <a:ext uri="{FF2B5EF4-FFF2-40B4-BE49-F238E27FC236}">
                <a16:creationId xmlns:a16="http://schemas.microsoft.com/office/drawing/2014/main" id="{5856DBB4-1034-4028-8EFB-1969EB7C5E8C}"/>
              </a:ext>
            </a:extLst>
          </p:cNvPr>
          <p:cNvSpPr txBox="1"/>
          <p:nvPr/>
        </p:nvSpPr>
        <p:spPr>
          <a:xfrm>
            <a:off x="27950764" y="8828540"/>
            <a:ext cx="5893613" cy="923330"/>
          </a:xfrm>
          <a:prstGeom prst="rect">
            <a:avLst/>
          </a:prstGeom>
          <a:noFill/>
        </p:spPr>
        <p:txBody>
          <a:bodyPr wrap="square" rtlCol="0">
            <a:spAutoFit/>
          </a:bodyPr>
          <a:lstStyle/>
          <a:p>
            <a:r>
              <a:rPr lang="en-US" dirty="0">
                <a:solidFill>
                  <a:srgbClr val="FF0000"/>
                </a:solidFill>
              </a:rPr>
              <a:t>0</a:t>
            </a:r>
          </a:p>
        </p:txBody>
      </p:sp>
      <p:sp>
        <p:nvSpPr>
          <p:cNvPr id="67" name="TextBox 66">
            <a:extLst>
              <a:ext uri="{FF2B5EF4-FFF2-40B4-BE49-F238E27FC236}">
                <a16:creationId xmlns:a16="http://schemas.microsoft.com/office/drawing/2014/main" id="{F31BCBD9-DCD7-4703-8E6A-9930224A2DED}"/>
              </a:ext>
            </a:extLst>
          </p:cNvPr>
          <p:cNvSpPr txBox="1"/>
          <p:nvPr/>
        </p:nvSpPr>
        <p:spPr>
          <a:xfrm>
            <a:off x="27950764" y="10036672"/>
            <a:ext cx="5893613" cy="923330"/>
          </a:xfrm>
          <a:prstGeom prst="rect">
            <a:avLst/>
          </a:prstGeom>
          <a:noFill/>
        </p:spPr>
        <p:txBody>
          <a:bodyPr wrap="square" rtlCol="0">
            <a:spAutoFit/>
          </a:bodyPr>
          <a:lstStyle/>
          <a:p>
            <a:r>
              <a:rPr lang="en-US" dirty="0">
                <a:solidFill>
                  <a:srgbClr val="FF0000"/>
                </a:solidFill>
              </a:rPr>
              <a:t>2x3+2=8</a:t>
            </a:r>
          </a:p>
        </p:txBody>
      </p:sp>
      <p:sp>
        <p:nvSpPr>
          <p:cNvPr id="68" name="TextBox 67">
            <a:extLst>
              <a:ext uri="{FF2B5EF4-FFF2-40B4-BE49-F238E27FC236}">
                <a16:creationId xmlns:a16="http://schemas.microsoft.com/office/drawing/2014/main" id="{5A29B1A4-C223-41D9-8004-494B8BC165F3}"/>
              </a:ext>
            </a:extLst>
          </p:cNvPr>
          <p:cNvSpPr txBox="1"/>
          <p:nvPr/>
        </p:nvSpPr>
        <p:spPr>
          <a:xfrm>
            <a:off x="27950764" y="11370835"/>
            <a:ext cx="5893613" cy="923330"/>
          </a:xfrm>
          <a:prstGeom prst="rect">
            <a:avLst/>
          </a:prstGeom>
          <a:noFill/>
        </p:spPr>
        <p:txBody>
          <a:bodyPr wrap="square" rtlCol="0">
            <a:spAutoFit/>
          </a:bodyPr>
          <a:lstStyle/>
          <a:p>
            <a:r>
              <a:rPr lang="en-US" dirty="0">
                <a:solidFill>
                  <a:srgbClr val="FF0000"/>
                </a:solidFill>
              </a:rPr>
              <a:t>0</a:t>
            </a:r>
          </a:p>
        </p:txBody>
      </p:sp>
      <p:sp>
        <p:nvSpPr>
          <p:cNvPr id="69" name="TextBox 68">
            <a:extLst>
              <a:ext uri="{FF2B5EF4-FFF2-40B4-BE49-F238E27FC236}">
                <a16:creationId xmlns:a16="http://schemas.microsoft.com/office/drawing/2014/main" id="{31F93204-F49A-45D4-90DB-C13D748900AD}"/>
              </a:ext>
            </a:extLst>
          </p:cNvPr>
          <p:cNvSpPr txBox="1"/>
          <p:nvPr/>
        </p:nvSpPr>
        <p:spPr>
          <a:xfrm>
            <a:off x="27950764" y="12621566"/>
            <a:ext cx="5893613" cy="923330"/>
          </a:xfrm>
          <a:prstGeom prst="rect">
            <a:avLst/>
          </a:prstGeom>
          <a:noFill/>
        </p:spPr>
        <p:txBody>
          <a:bodyPr wrap="square" rtlCol="0">
            <a:spAutoFit/>
          </a:bodyPr>
          <a:lstStyle/>
          <a:p>
            <a:r>
              <a:rPr lang="en-US" dirty="0">
                <a:solidFill>
                  <a:srgbClr val="FF0000"/>
                </a:solidFill>
              </a:rPr>
              <a:t>1x2+1=3</a:t>
            </a:r>
          </a:p>
        </p:txBody>
      </p:sp>
      <p:sp>
        <p:nvSpPr>
          <p:cNvPr id="70" name="TextBox 69">
            <a:extLst>
              <a:ext uri="{FF2B5EF4-FFF2-40B4-BE49-F238E27FC236}">
                <a16:creationId xmlns:a16="http://schemas.microsoft.com/office/drawing/2014/main" id="{B8D5F6C2-BA4B-46A6-A221-790CD4F33571}"/>
              </a:ext>
            </a:extLst>
          </p:cNvPr>
          <p:cNvSpPr txBox="1"/>
          <p:nvPr/>
        </p:nvSpPr>
        <p:spPr>
          <a:xfrm>
            <a:off x="27950764" y="13851672"/>
            <a:ext cx="5893613" cy="923330"/>
          </a:xfrm>
          <a:prstGeom prst="rect">
            <a:avLst/>
          </a:prstGeom>
          <a:noFill/>
        </p:spPr>
        <p:txBody>
          <a:bodyPr wrap="square" rtlCol="0">
            <a:spAutoFit/>
          </a:bodyPr>
          <a:lstStyle/>
          <a:p>
            <a:r>
              <a:rPr lang="en-US" dirty="0">
                <a:solidFill>
                  <a:srgbClr val="FF0000"/>
                </a:solidFill>
              </a:rPr>
              <a:t>0</a:t>
            </a:r>
          </a:p>
        </p:txBody>
      </p:sp>
      <p:cxnSp>
        <p:nvCxnSpPr>
          <p:cNvPr id="7" name="Straight Connector 6">
            <a:extLst>
              <a:ext uri="{FF2B5EF4-FFF2-40B4-BE49-F238E27FC236}">
                <a16:creationId xmlns:a16="http://schemas.microsoft.com/office/drawing/2014/main" id="{14AB3469-DA2C-45BF-A28F-478491406E9F}"/>
              </a:ext>
            </a:extLst>
          </p:cNvPr>
          <p:cNvCxnSpPr>
            <a:cxnSpLocks/>
          </p:cNvCxnSpPr>
          <p:nvPr/>
        </p:nvCxnSpPr>
        <p:spPr>
          <a:xfrm flipV="1">
            <a:off x="26926323" y="14873560"/>
            <a:ext cx="8712975" cy="1"/>
          </a:xfrm>
          <a:prstGeom prst="line">
            <a:avLst/>
          </a:prstGeom>
          <a:ln w="177800"/>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3361160-42BB-48B2-8F0F-A3A1D039F179}"/>
              </a:ext>
            </a:extLst>
          </p:cNvPr>
          <p:cNvSpPr txBox="1"/>
          <p:nvPr/>
        </p:nvSpPr>
        <p:spPr>
          <a:xfrm>
            <a:off x="27950763" y="15390591"/>
            <a:ext cx="5893613" cy="923330"/>
          </a:xfrm>
          <a:prstGeom prst="rect">
            <a:avLst/>
          </a:prstGeom>
          <a:noFill/>
        </p:spPr>
        <p:txBody>
          <a:bodyPr wrap="square" rtlCol="0">
            <a:spAutoFit/>
          </a:bodyPr>
          <a:lstStyle/>
          <a:p>
            <a:r>
              <a:rPr lang="en-US" dirty="0"/>
              <a:t>3N+14</a:t>
            </a:r>
          </a:p>
        </p:txBody>
      </p:sp>
    </p:spTree>
    <p:extLst>
      <p:ext uri="{BB962C8B-B14F-4D97-AF65-F5344CB8AC3E}">
        <p14:creationId xmlns:p14="http://schemas.microsoft.com/office/powerpoint/2010/main" val="31265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P spid="70" grpId="0"/>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Nonlinear activation is necessary</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1414507" y="14300382"/>
                <a:ext cx="15138568" cy="3646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r>
                            <a:rPr lang="en-US" b="1" i="1" smtClean="0">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m:oMathPara>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m:t>
                    </m:r>
                  </m:oMath>
                </a14:m>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oMath>
                </a14:m>
                <a:r>
                  <a:rPr lang="en-US" dirty="0"/>
                  <a:t>+</a:t>
                </a:r>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1414507" y="14300382"/>
                <a:ext cx="15138568" cy="3646383"/>
              </a:xfrm>
              <a:prstGeom prst="rect">
                <a:avLst/>
              </a:prstGeom>
              <a:blipFill>
                <a:blip r:embed="rId4"/>
                <a:stretch>
                  <a:fillRect b="-9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3516732"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3516732" cy="9808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9"/>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10"/>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99EAEB2-2F35-4AE9-B86C-CD82344777D2}"/>
              </a:ext>
            </a:extLst>
          </p:cNvPr>
          <p:cNvSpPr txBox="1"/>
          <p:nvPr/>
        </p:nvSpPr>
        <p:spPr>
          <a:xfrm>
            <a:off x="27706320" y="16898005"/>
            <a:ext cx="6149340" cy="923330"/>
          </a:xfrm>
          <a:prstGeom prst="rect">
            <a:avLst/>
          </a:prstGeom>
          <a:noFill/>
        </p:spPr>
        <p:txBody>
          <a:bodyPr wrap="square" rtlCol="0">
            <a:spAutoFit/>
          </a:bodyPr>
          <a:lstStyle/>
          <a:p>
            <a:r>
              <a:rPr lang="en-US" dirty="0"/>
              <a:t>A linear model …</a:t>
            </a:r>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436C9CE6-A810-4C27-AA09-825A8B1429E4}"/>
                  </a:ext>
                </a:extLst>
              </p:cNvPr>
              <p:cNvSpPr/>
              <p:nvPr/>
            </p:nvSpPr>
            <p:spPr>
              <a:xfrm>
                <a:off x="20468017" y="5358431"/>
                <a:ext cx="384041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1" i="1" smtClean="0">
                          <a:latin typeface="Cambria Math" panose="02040503050406030204" pitchFamily="18" charset="0"/>
                        </a:rPr>
                        <m:t> </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1" smtClean="0">
                          <a:latin typeface="Cambria Math" panose="02040503050406030204" pitchFamily="18" charset="0"/>
                        </a:rPr>
                        <m:t>𝒙</m:t>
                      </m:r>
                    </m:oMath>
                  </m:oMathPara>
                </a14:m>
                <a:endParaRPr lang="en-US" dirty="0"/>
              </a:p>
            </p:txBody>
          </p:sp>
        </mc:Choice>
        <mc:Fallback xmlns="">
          <p:sp>
            <p:nvSpPr>
              <p:cNvPr id="65" name="Rectangle 64">
                <a:extLst>
                  <a:ext uri="{FF2B5EF4-FFF2-40B4-BE49-F238E27FC236}">
                    <a16:creationId xmlns:a16="http://schemas.microsoft.com/office/drawing/2014/main" id="{436C9CE6-A810-4C27-AA09-825A8B1429E4}"/>
                  </a:ext>
                </a:extLst>
              </p:cNvPr>
              <p:cNvSpPr>
                <a:spLocks noRot="1" noChangeAspect="1" noMove="1" noResize="1" noEditPoints="1" noAdjustHandles="1" noChangeArrowheads="1" noChangeShapeType="1" noTextEdit="1"/>
              </p:cNvSpPr>
              <p:nvPr/>
            </p:nvSpPr>
            <p:spPr>
              <a:xfrm>
                <a:off x="20468017" y="5358431"/>
                <a:ext cx="3840410" cy="92333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6703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20969994" y="892775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20969994" y="8927757"/>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23562246" y="4298128"/>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31365903"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23562246" y="8109111"/>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23562246" y="13755347"/>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7" name="Group 56">
            <a:extLst>
              <a:ext uri="{FF2B5EF4-FFF2-40B4-BE49-F238E27FC236}">
                <a16:creationId xmlns:a16="http://schemas.microsoft.com/office/drawing/2014/main" id="{F7AFB5D6-819C-471C-8603-E5FDC5F28BE0}"/>
              </a:ext>
            </a:extLst>
          </p:cNvPr>
          <p:cNvGrpSpPr/>
          <p:nvPr/>
        </p:nvGrpSpPr>
        <p:grpSpPr>
          <a:xfrm>
            <a:off x="28877630" y="8143910"/>
            <a:ext cx="2451721" cy="2502330"/>
            <a:chOff x="29684546" y="3672871"/>
            <a:chExt cx="3992137" cy="3639760"/>
          </a:xfrm>
        </p:grpSpPr>
        <p:cxnSp>
          <p:nvCxnSpPr>
            <p:cNvPr id="58" name="Straight Connector 57">
              <a:extLst>
                <a:ext uri="{FF2B5EF4-FFF2-40B4-BE49-F238E27FC236}">
                  <a16:creationId xmlns:a16="http://schemas.microsoft.com/office/drawing/2014/main" id="{74EC8177-203D-4A67-9930-BE61A6C26E5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FBAA014-AC26-466C-AC65-4E5C13688257}"/>
                </a:ext>
              </a:extLst>
            </p:cNvPr>
            <p:cNvGrpSpPr/>
            <p:nvPr/>
          </p:nvGrpSpPr>
          <p:grpSpPr>
            <a:xfrm>
              <a:off x="29684546" y="3672871"/>
              <a:ext cx="3992137" cy="363976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1" name="TextBox 60">
                <a:extLst>
                  <a:ext uri="{FF2B5EF4-FFF2-40B4-BE49-F238E27FC236}">
                    <a16:creationId xmlns:a16="http://schemas.microsoft.com/office/drawing/2014/main" id="{109909CA-CC3D-4BDA-84B0-AE4AB04467D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62" name="TextBox 61">
                <a:extLst>
                  <a:ext uri="{FF2B5EF4-FFF2-40B4-BE49-F238E27FC236}">
                    <a16:creationId xmlns:a16="http://schemas.microsoft.com/office/drawing/2014/main" id="{9C35DD55-FF50-4B7E-A497-0B17F456696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21826319"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21947796" y="554929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21787689" y="9742618"/>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26013967" y="5549293"/>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25959369" y="9263114"/>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24494933" y="11352692"/>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26013967" y="10646240"/>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26557810" y="10061729"/>
            <a:ext cx="1200329" cy="2547896"/>
          </a:xfrm>
          <a:prstGeom prst="rect">
            <a:avLst/>
          </a:prstGeom>
          <a:noFill/>
        </p:spPr>
        <p:txBody>
          <a:bodyPr vert="vert" wrap="square" rtlCol="0">
            <a:spAutoFit/>
          </a:bodyPr>
          <a:lstStyle/>
          <a:p>
            <a:r>
              <a:rPr lang="en-US" sz="6600" dirty="0"/>
              <a:t>… …</a:t>
            </a:r>
          </a:p>
        </p:txBody>
      </p:sp>
      <p:pic>
        <p:nvPicPr>
          <p:cNvPr id="34818" name="Picture 2">
            <a:extLst>
              <a:ext uri="{FF2B5EF4-FFF2-40B4-BE49-F238E27FC236}">
                <a16:creationId xmlns:a16="http://schemas.microsoft.com/office/drawing/2014/main" id="{7601E153-A601-4209-BD4A-A1D9DD12C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715" y="5119532"/>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5E5C471-4366-431D-9E5B-2B4CEB34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742"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61E67F7-0623-48F2-B9B0-19BC1BEC10EA}"/>
              </a:ext>
            </a:extLst>
          </p:cNvPr>
          <p:cNvSpPr/>
          <p:nvPr/>
        </p:nvSpPr>
        <p:spPr>
          <a:xfrm>
            <a:off x="2202836" y="18300760"/>
            <a:ext cx="4093428" cy="461665"/>
          </a:xfrm>
          <a:prstGeom prst="rect">
            <a:avLst/>
          </a:prstGeom>
        </p:spPr>
        <p:txBody>
          <a:bodyPr wrap="none">
            <a:spAutoFit/>
          </a:bodyPr>
          <a:lstStyle/>
          <a:p>
            <a:r>
              <a:rPr lang="en-US" sz="2400" dirty="0"/>
              <a:t>https://www.sfu.ca/~ssurjano</a:t>
            </a:r>
          </a:p>
        </p:txBody>
      </p:sp>
      <p:pic>
        <p:nvPicPr>
          <p:cNvPr id="34822" name="Picture 6">
            <a:extLst>
              <a:ext uri="{FF2B5EF4-FFF2-40B4-BE49-F238E27FC236}">
                <a16:creationId xmlns:a16="http://schemas.microsoft.com/office/drawing/2014/main" id="{13627FC1-232C-4083-B571-11315E4F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1276" y="5100809"/>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2196DE3-BCBC-4C0F-A846-341283D7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354"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BB383A2-9BFF-41B5-B288-EF02BBECD609}"/>
              </a:ext>
            </a:extLst>
          </p:cNvPr>
          <p:cNvSpPr txBox="1"/>
          <p:nvPr/>
        </p:nvSpPr>
        <p:spPr>
          <a:xfrm>
            <a:off x="12177132" y="17373600"/>
            <a:ext cx="13836835" cy="923330"/>
          </a:xfrm>
          <a:prstGeom prst="rect">
            <a:avLst/>
          </a:prstGeom>
          <a:noFill/>
        </p:spPr>
        <p:txBody>
          <a:bodyPr wrap="square" rtlCol="0">
            <a:spAutoFit/>
          </a:bodyPr>
          <a:lstStyle/>
          <a:p>
            <a:r>
              <a:rPr lang="en-US" dirty="0"/>
              <a:t>Can a MLP approximate any functions?</a:t>
            </a:r>
          </a:p>
        </p:txBody>
      </p:sp>
    </p:spTree>
    <p:extLst>
      <p:ext uri="{BB962C8B-B14F-4D97-AF65-F5344CB8AC3E}">
        <p14:creationId xmlns:p14="http://schemas.microsoft.com/office/powerpoint/2010/main" val="3650188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4028194" y="9928155"/>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4028194" y="9928155"/>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6620446" y="5298526"/>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14424103"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6620446" y="9109509"/>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6620446" y="14755745"/>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9" name="Group 58">
            <a:extLst>
              <a:ext uri="{FF2B5EF4-FFF2-40B4-BE49-F238E27FC236}">
                <a16:creationId xmlns:a16="http://schemas.microsoft.com/office/drawing/2014/main" id="{4FBAA014-AC26-466C-AC65-4E5C13688257}"/>
              </a:ext>
            </a:extLst>
          </p:cNvPr>
          <p:cNvGrpSpPr/>
          <p:nvPr/>
        </p:nvGrpSpPr>
        <p:grpSpPr>
          <a:xfrm>
            <a:off x="11935830" y="9144308"/>
            <a:ext cx="2451721" cy="250233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2" name="TextBox 61">
              <a:extLst>
                <a:ext uri="{FF2B5EF4-FFF2-40B4-BE49-F238E27FC236}">
                  <a16:creationId xmlns:a16="http://schemas.microsoft.com/office/drawing/2014/main" id="{9C35DD55-FF50-4B7E-A497-0B17F456696C}"/>
                </a:ext>
              </a:extLst>
            </p:cNvPr>
            <p:cNvSpPr txBox="1"/>
            <p:nvPr/>
          </p:nvSpPr>
          <p:spPr>
            <a:xfrm>
              <a:off x="9250653" y="10658163"/>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4884519"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5005996" y="6549691"/>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4845889" y="10743016"/>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9072167" y="6549691"/>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9017569" y="10263512"/>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7553133" y="12353090"/>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9072167" y="11646638"/>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9616010" y="11062127"/>
            <a:ext cx="1200329" cy="2547896"/>
          </a:xfrm>
          <a:prstGeom prst="rect">
            <a:avLst/>
          </a:prstGeom>
          <a:noFill/>
        </p:spPr>
        <p:txBody>
          <a:bodyPr vert="vert" wrap="square" rtlCol="0">
            <a:spAutoFit/>
          </a:bodyPr>
          <a:lstStyle/>
          <a:p>
            <a:r>
              <a:rPr lang="en-US" sz="6600" dirty="0"/>
              <a:t>… …</a:t>
            </a:r>
          </a:p>
        </p:txBody>
      </p:sp>
      <p:sp>
        <p:nvSpPr>
          <p:cNvPr id="79" name="TextBox 78">
            <a:extLst>
              <a:ext uri="{FF2B5EF4-FFF2-40B4-BE49-F238E27FC236}">
                <a16:creationId xmlns:a16="http://schemas.microsoft.com/office/drawing/2014/main" id="{CBB383A2-9BFF-41B5-B288-EF02BBECD609}"/>
              </a:ext>
            </a:extLst>
          </p:cNvPr>
          <p:cNvSpPr txBox="1"/>
          <p:nvPr/>
        </p:nvSpPr>
        <p:spPr>
          <a:xfrm>
            <a:off x="10611217" y="3896003"/>
            <a:ext cx="13836835" cy="923330"/>
          </a:xfrm>
          <a:prstGeom prst="rect">
            <a:avLst/>
          </a:prstGeom>
          <a:noFill/>
        </p:spPr>
        <p:txBody>
          <a:bodyPr wrap="square" rtlCol="0">
            <a:spAutoFit/>
          </a:bodyPr>
          <a:lstStyle/>
          <a:p>
            <a:r>
              <a:rPr lang="en-US" dirty="0"/>
              <a:t>Can a MLP approximate any functions?</a:t>
            </a:r>
          </a:p>
        </p:txBody>
      </p:sp>
      <p:pic>
        <p:nvPicPr>
          <p:cNvPr id="2" name="Picture 1">
            <a:extLst>
              <a:ext uri="{FF2B5EF4-FFF2-40B4-BE49-F238E27FC236}">
                <a16:creationId xmlns:a16="http://schemas.microsoft.com/office/drawing/2014/main" id="{80F885D3-3955-44D6-A764-2DDBCF0D0758}"/>
              </a:ext>
            </a:extLst>
          </p:cNvPr>
          <p:cNvPicPr>
            <a:picLocks noChangeAspect="1"/>
          </p:cNvPicPr>
          <p:nvPr/>
        </p:nvPicPr>
        <p:blipFill>
          <a:blip r:embed="rId4"/>
          <a:stretch>
            <a:fillRect/>
          </a:stretch>
        </p:blipFill>
        <p:spPr>
          <a:xfrm>
            <a:off x="16579210" y="5065561"/>
            <a:ext cx="17853560" cy="8455423"/>
          </a:xfrm>
          <a:prstGeom prst="rect">
            <a:avLst/>
          </a:prstGeom>
        </p:spPr>
      </p:pic>
      <p:sp>
        <p:nvSpPr>
          <p:cNvPr id="5" name="TextBox 4">
            <a:extLst>
              <a:ext uri="{FF2B5EF4-FFF2-40B4-BE49-F238E27FC236}">
                <a16:creationId xmlns:a16="http://schemas.microsoft.com/office/drawing/2014/main" id="{4A35498E-7E51-4ABF-AADC-C4CB07F847CA}"/>
              </a:ext>
            </a:extLst>
          </p:cNvPr>
          <p:cNvSpPr txBox="1"/>
          <p:nvPr/>
        </p:nvSpPr>
        <p:spPr>
          <a:xfrm>
            <a:off x="13515278" y="14576271"/>
            <a:ext cx="20406732" cy="2585323"/>
          </a:xfrm>
          <a:prstGeom prst="rect">
            <a:avLst/>
          </a:prstGeom>
          <a:noFill/>
        </p:spPr>
        <p:txBody>
          <a:bodyPr wrap="square" rtlCol="0">
            <a:spAutoFit/>
          </a:bodyPr>
          <a:lstStyle/>
          <a:p>
            <a:r>
              <a:rPr lang="en-US" dirty="0"/>
              <a:t>In short: A MLP with at least one hidden layer and nonlinear activation function can approximate any continuous function (Arbitrary Width).</a:t>
            </a:r>
          </a:p>
        </p:txBody>
      </p:sp>
      <p:sp>
        <p:nvSpPr>
          <p:cNvPr id="7" name="Rectangle 6">
            <a:extLst>
              <a:ext uri="{FF2B5EF4-FFF2-40B4-BE49-F238E27FC236}">
                <a16:creationId xmlns:a16="http://schemas.microsoft.com/office/drawing/2014/main" id="{FE49FB37-B709-4303-979A-94E1119219DE}"/>
              </a:ext>
            </a:extLst>
          </p:cNvPr>
          <p:cNvSpPr/>
          <p:nvPr/>
        </p:nvSpPr>
        <p:spPr>
          <a:xfrm>
            <a:off x="19816798" y="13860027"/>
            <a:ext cx="8161786" cy="584775"/>
          </a:xfrm>
          <a:prstGeom prst="rect">
            <a:avLst/>
          </a:prstGeom>
        </p:spPr>
        <p:txBody>
          <a:bodyPr wrap="none">
            <a:spAutoFit/>
          </a:bodyPr>
          <a:lstStyle/>
          <a:p>
            <a:r>
              <a:rPr lang="en-US" sz="3200" dirty="0">
                <a:solidFill>
                  <a:srgbClr val="0C7DBB"/>
                </a:solidFill>
                <a:latin typeface="NexusSans"/>
                <a:hlinkClick r:id="rId5" tooltip="Persistent link using digital object identifier"/>
              </a:rPr>
              <a:t>https://doi.org/10.1016/0893-6080(91)90009-T</a:t>
            </a:r>
            <a:endParaRPr lang="en-US" sz="3200" dirty="0"/>
          </a:p>
        </p:txBody>
      </p:sp>
      <p:sp>
        <p:nvSpPr>
          <p:cNvPr id="8" name="Rectangle 7">
            <a:extLst>
              <a:ext uri="{FF2B5EF4-FFF2-40B4-BE49-F238E27FC236}">
                <a16:creationId xmlns:a16="http://schemas.microsoft.com/office/drawing/2014/main" id="{0DC53153-B07F-4AEF-AC25-02CF4AA9E554}"/>
              </a:ext>
            </a:extLst>
          </p:cNvPr>
          <p:cNvSpPr/>
          <p:nvPr/>
        </p:nvSpPr>
        <p:spPr>
          <a:xfrm>
            <a:off x="2074087" y="17902845"/>
            <a:ext cx="20406732" cy="923330"/>
          </a:xfrm>
          <a:prstGeom prst="rect">
            <a:avLst/>
          </a:prstGeom>
        </p:spPr>
        <p:txBody>
          <a:bodyPr wrap="square">
            <a:spAutoFit/>
          </a:bodyPr>
          <a:lstStyle/>
          <a:p>
            <a:r>
              <a:rPr lang="en-US" dirty="0"/>
              <a:t>https://en.wikipedia.org/wiki/Universal_approximation_theorem</a:t>
            </a:r>
          </a:p>
        </p:txBody>
      </p:sp>
      <p:sp>
        <p:nvSpPr>
          <p:cNvPr id="9" name="TextBox 8">
            <a:extLst>
              <a:ext uri="{FF2B5EF4-FFF2-40B4-BE49-F238E27FC236}">
                <a16:creationId xmlns:a16="http://schemas.microsoft.com/office/drawing/2014/main" id="{31284A5D-414D-4CD5-BCA8-B0CA9DF682A1}"/>
              </a:ext>
            </a:extLst>
          </p:cNvPr>
          <p:cNvSpPr txBox="1"/>
          <p:nvPr/>
        </p:nvSpPr>
        <p:spPr>
          <a:xfrm>
            <a:off x="22089292" y="16475618"/>
            <a:ext cx="15061474" cy="1754326"/>
          </a:xfrm>
          <a:prstGeom prst="rect">
            <a:avLst/>
          </a:prstGeom>
          <a:noFill/>
        </p:spPr>
        <p:txBody>
          <a:bodyPr wrap="square" rtlCol="0">
            <a:spAutoFit/>
          </a:bodyPr>
          <a:lstStyle/>
          <a:p>
            <a:r>
              <a:rPr lang="en-US" dirty="0"/>
              <a:t>Similar conclusions exist for arbitrary depth, CNN and other conditions</a:t>
            </a:r>
          </a:p>
        </p:txBody>
      </p:sp>
    </p:spTree>
    <p:extLst>
      <p:ext uri="{BB962C8B-B14F-4D97-AF65-F5344CB8AC3E}">
        <p14:creationId xmlns:p14="http://schemas.microsoft.com/office/powerpoint/2010/main" val="1059504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A961393-DAF6-4237-877B-E075B2CB1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169" y="4608737"/>
            <a:ext cx="20969968" cy="1258198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sp>
        <p:nvSpPr>
          <p:cNvPr id="2" name="Arrow: Right 1">
            <a:extLst>
              <a:ext uri="{FF2B5EF4-FFF2-40B4-BE49-F238E27FC236}">
                <a16:creationId xmlns:a16="http://schemas.microsoft.com/office/drawing/2014/main" id="{9CE4D601-4157-4498-82A9-2285AE1CC399}"/>
              </a:ext>
            </a:extLst>
          </p:cNvPr>
          <p:cNvSpPr/>
          <p:nvPr/>
        </p:nvSpPr>
        <p:spPr bwMode="auto">
          <a:xfrm rot="10800000">
            <a:off x="8918301" y="15835595"/>
            <a:ext cx="9220200" cy="149860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 name="TextBox 5">
            <a:extLst>
              <a:ext uri="{FF2B5EF4-FFF2-40B4-BE49-F238E27FC236}">
                <a16:creationId xmlns:a16="http://schemas.microsoft.com/office/drawing/2014/main" id="{4D5731D1-4CA7-4C86-84D0-BD46969BBBDA}"/>
              </a:ext>
            </a:extLst>
          </p:cNvPr>
          <p:cNvSpPr txBox="1"/>
          <p:nvPr/>
        </p:nvSpPr>
        <p:spPr>
          <a:xfrm>
            <a:off x="18560402" y="15579869"/>
            <a:ext cx="7289799" cy="1754326"/>
          </a:xfrm>
          <a:prstGeom prst="rect">
            <a:avLst/>
          </a:prstGeom>
          <a:noFill/>
        </p:spPr>
        <p:txBody>
          <a:bodyPr wrap="square" rtlCol="0">
            <a:spAutoFit/>
          </a:bodyPr>
          <a:lstStyle/>
          <a:p>
            <a:r>
              <a:rPr lang="en-US" dirty="0"/>
              <a:t>Learn a good model directly from raw data</a:t>
            </a:r>
          </a:p>
        </p:txBody>
      </p:sp>
      <p:sp>
        <p:nvSpPr>
          <p:cNvPr id="9" name="TextBox 8">
            <a:extLst>
              <a:ext uri="{FF2B5EF4-FFF2-40B4-BE49-F238E27FC236}">
                <a16:creationId xmlns:a16="http://schemas.microsoft.com/office/drawing/2014/main" id="{EA77D4AD-893F-442C-82E1-15117DF5E1B8}"/>
              </a:ext>
            </a:extLst>
          </p:cNvPr>
          <p:cNvSpPr txBox="1"/>
          <p:nvPr/>
        </p:nvSpPr>
        <p:spPr>
          <a:xfrm>
            <a:off x="2178590" y="18396762"/>
            <a:ext cx="18288000" cy="430887"/>
          </a:xfrm>
          <a:prstGeom prst="rect">
            <a:avLst/>
          </a:prstGeom>
          <a:noFill/>
        </p:spPr>
        <p:txBody>
          <a:bodyPr wrap="square">
            <a:spAutoFit/>
          </a:bodyPr>
          <a:lstStyle/>
          <a:p>
            <a:r>
              <a:rPr lang="en-US" sz="2200" dirty="0"/>
              <a:t>https://dltlabs.medium.com/understanding-machine-learning-deep-learning-f5aa95264d61</a:t>
            </a:r>
          </a:p>
        </p:txBody>
      </p:sp>
    </p:spTree>
    <p:extLst>
      <p:ext uri="{BB962C8B-B14F-4D97-AF65-F5344CB8AC3E}">
        <p14:creationId xmlns:p14="http://schemas.microsoft.com/office/powerpoint/2010/main" val="261192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Feature engineering</a:t>
            </a:r>
          </a:p>
        </p:txBody>
      </p:sp>
      <p:pic>
        <p:nvPicPr>
          <p:cNvPr id="2" name="Picture 1">
            <a:extLst>
              <a:ext uri="{FF2B5EF4-FFF2-40B4-BE49-F238E27FC236}">
                <a16:creationId xmlns:a16="http://schemas.microsoft.com/office/drawing/2014/main" id="{B218643E-DA43-44C4-8BEE-B15E1C30701E}"/>
              </a:ext>
            </a:extLst>
          </p:cNvPr>
          <p:cNvPicPr>
            <a:picLocks noChangeAspect="1"/>
          </p:cNvPicPr>
          <p:nvPr/>
        </p:nvPicPr>
        <p:blipFill>
          <a:blip r:embed="rId2"/>
          <a:stretch>
            <a:fillRect/>
          </a:stretch>
        </p:blipFill>
        <p:spPr>
          <a:xfrm>
            <a:off x="543006" y="4748859"/>
            <a:ext cx="32667710" cy="7079901"/>
          </a:xfrm>
          <a:prstGeom prst="rect">
            <a:avLst/>
          </a:prstGeom>
        </p:spPr>
      </p:pic>
      <p:sp>
        <p:nvSpPr>
          <p:cNvPr id="5" name="TextBox 4">
            <a:extLst>
              <a:ext uri="{FF2B5EF4-FFF2-40B4-BE49-F238E27FC236}">
                <a16:creationId xmlns:a16="http://schemas.microsoft.com/office/drawing/2014/main" id="{956D81FA-4472-42A0-BC58-33D9D104B364}"/>
              </a:ext>
            </a:extLst>
          </p:cNvPr>
          <p:cNvSpPr txBox="1"/>
          <p:nvPr/>
        </p:nvSpPr>
        <p:spPr>
          <a:xfrm>
            <a:off x="2944677" y="12744921"/>
            <a:ext cx="22426047" cy="5078313"/>
          </a:xfrm>
          <a:prstGeom prst="rect">
            <a:avLst/>
          </a:prstGeom>
          <a:noFill/>
        </p:spPr>
        <p:txBody>
          <a:bodyPr wrap="square" rtlCol="0">
            <a:spAutoFit/>
          </a:bodyPr>
          <a:lstStyle/>
          <a:p>
            <a:pPr marL="685800" indent="-685800">
              <a:buFont typeface="Arial" panose="020B0604020202020204" pitchFamily="34" charset="0"/>
              <a:buChar char="•"/>
            </a:pPr>
            <a:r>
              <a:rPr lang="en-US" dirty="0"/>
              <a:t>Human design and build feature extractor – very hard to scale, e.g. to 2000 object classes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Model works on the feature vectors, instead of original data</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Limited by the human insights and amount of data</a:t>
            </a:r>
          </a:p>
        </p:txBody>
      </p:sp>
      <p:sp>
        <p:nvSpPr>
          <p:cNvPr id="6" name="Rectangle 5">
            <a:extLst>
              <a:ext uri="{FF2B5EF4-FFF2-40B4-BE49-F238E27FC236}">
                <a16:creationId xmlns:a16="http://schemas.microsoft.com/office/drawing/2014/main" id="{636BDD2A-DEFA-43AC-B4BC-76D8643101D6}"/>
              </a:ext>
            </a:extLst>
          </p:cNvPr>
          <p:cNvSpPr/>
          <p:nvPr/>
        </p:nvSpPr>
        <p:spPr>
          <a:xfrm>
            <a:off x="2038885" y="18335008"/>
            <a:ext cx="18288000" cy="461665"/>
          </a:xfrm>
          <a:prstGeom prst="rect">
            <a:avLst/>
          </a:prstGeom>
        </p:spPr>
        <p:txBody>
          <a:bodyPr>
            <a:spAutoFit/>
          </a:bodyPr>
          <a:lstStyle/>
          <a:p>
            <a:r>
              <a:rPr lang="en-US" sz="2400" dirty="0"/>
              <a:t>Object Detection with Discriminatively Trained Part Based Models. https://cs.brown.edu/people/pfelzens/papers/lsvm-pami.pdf</a:t>
            </a:r>
          </a:p>
        </p:txBody>
      </p:sp>
      <p:sp>
        <p:nvSpPr>
          <p:cNvPr id="7" name="Rectangle 6">
            <a:extLst>
              <a:ext uri="{FF2B5EF4-FFF2-40B4-BE49-F238E27FC236}">
                <a16:creationId xmlns:a16="http://schemas.microsoft.com/office/drawing/2014/main" id="{7560CF4B-AEED-452D-BF85-6F76360FA1CC}"/>
              </a:ext>
            </a:extLst>
          </p:cNvPr>
          <p:cNvSpPr/>
          <p:nvPr/>
        </p:nvSpPr>
        <p:spPr>
          <a:xfrm>
            <a:off x="1930396" y="11182429"/>
            <a:ext cx="7135287" cy="646331"/>
          </a:xfrm>
          <a:prstGeom prst="rect">
            <a:avLst/>
          </a:prstGeom>
        </p:spPr>
        <p:txBody>
          <a:bodyPr wrap="none">
            <a:spAutoFit/>
          </a:bodyPr>
          <a:lstStyle/>
          <a:p>
            <a:r>
              <a:rPr lang="en-US" sz="3600" b="1" dirty="0">
                <a:solidFill>
                  <a:srgbClr val="202122"/>
                </a:solidFill>
                <a:latin typeface="Arial" panose="020B0604020202020204" pitchFamily="34" charset="0"/>
              </a:rPr>
              <a:t>histogram of oriented gradients</a:t>
            </a:r>
            <a:endParaRPr lang="en-US" sz="3600" dirty="0"/>
          </a:p>
        </p:txBody>
      </p:sp>
    </p:spTree>
    <p:extLst>
      <p:ext uri="{BB962C8B-B14F-4D97-AF65-F5344CB8AC3E}">
        <p14:creationId xmlns:p14="http://schemas.microsoft.com/office/powerpoint/2010/main" val="129378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Data driven detection</a:t>
            </a:r>
          </a:p>
        </p:txBody>
      </p:sp>
      <p:sp>
        <p:nvSpPr>
          <p:cNvPr id="5" name="TextBox 4">
            <a:extLst>
              <a:ext uri="{FF2B5EF4-FFF2-40B4-BE49-F238E27FC236}">
                <a16:creationId xmlns:a16="http://schemas.microsoft.com/office/drawing/2014/main" id="{956D81FA-4472-42A0-BC58-33D9D104B364}"/>
              </a:ext>
            </a:extLst>
          </p:cNvPr>
          <p:cNvSpPr txBox="1"/>
          <p:nvPr/>
        </p:nvSpPr>
        <p:spPr>
          <a:xfrm>
            <a:off x="25169677" y="7602312"/>
            <a:ext cx="10339523" cy="7571303"/>
          </a:xfrm>
          <a:prstGeom prst="rect">
            <a:avLst/>
          </a:prstGeom>
          <a:noFill/>
        </p:spPr>
        <p:txBody>
          <a:bodyPr wrap="square" rtlCol="0">
            <a:spAutoFit/>
          </a:bodyPr>
          <a:lstStyle/>
          <a:p>
            <a:pPr marL="685800" indent="-685800">
              <a:buFont typeface="Arial" panose="020B0604020202020204" pitchFamily="34" charset="0"/>
              <a:buChar char="•"/>
            </a:pPr>
            <a:r>
              <a:rPr lang="en-US" dirty="0"/>
              <a:t>Start from image to object detection (class and bounding box)</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End-to-end training, without human crafted features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So powerful, can be done in real-time</a:t>
            </a:r>
          </a:p>
        </p:txBody>
      </p:sp>
      <p:sp>
        <p:nvSpPr>
          <p:cNvPr id="8" name="Rectangle 7">
            <a:extLst>
              <a:ext uri="{FF2B5EF4-FFF2-40B4-BE49-F238E27FC236}">
                <a16:creationId xmlns:a16="http://schemas.microsoft.com/office/drawing/2014/main" id="{0C46B618-B977-4DDB-BC7A-5AC8A579A30C}"/>
              </a:ext>
            </a:extLst>
          </p:cNvPr>
          <p:cNvSpPr/>
          <p:nvPr/>
        </p:nvSpPr>
        <p:spPr>
          <a:xfrm>
            <a:off x="8413882" y="17263742"/>
            <a:ext cx="9571851" cy="923330"/>
          </a:xfrm>
          <a:prstGeom prst="rect">
            <a:avLst/>
          </a:prstGeom>
        </p:spPr>
        <p:txBody>
          <a:bodyPr wrap="none">
            <a:spAutoFit/>
          </a:bodyPr>
          <a:lstStyle/>
          <a:p>
            <a:r>
              <a:rPr lang="en-US" dirty="0"/>
              <a:t>https://youtu.be/VOC3huqHrss</a:t>
            </a:r>
          </a:p>
        </p:txBody>
      </p:sp>
      <p:pic>
        <p:nvPicPr>
          <p:cNvPr id="9" name="Online Media 8" title="YOLO v2">
            <a:hlinkClick r:id="" action="ppaction://media"/>
            <a:extLst>
              <a:ext uri="{FF2B5EF4-FFF2-40B4-BE49-F238E27FC236}">
                <a16:creationId xmlns:a16="http://schemas.microsoft.com/office/drawing/2014/main" id="{7BEBC7EA-A874-4928-9166-F1513C3C6542}"/>
              </a:ext>
            </a:extLst>
          </p:cNvPr>
          <p:cNvPicPr>
            <a:picLocks noRot="1" noChangeAspect="1"/>
          </p:cNvPicPr>
          <p:nvPr>
            <a:videoFile r:link="rId1"/>
          </p:nvPr>
        </p:nvPicPr>
        <p:blipFill>
          <a:blip r:embed="rId3"/>
          <a:stretch>
            <a:fillRect/>
          </a:stretch>
        </p:blipFill>
        <p:spPr>
          <a:xfrm>
            <a:off x="2038885" y="4347485"/>
            <a:ext cx="22321846" cy="12611843"/>
          </a:xfrm>
          <a:prstGeom prst="rect">
            <a:avLst/>
          </a:prstGeom>
        </p:spPr>
      </p:pic>
    </p:spTree>
    <p:extLst>
      <p:ext uri="{BB962C8B-B14F-4D97-AF65-F5344CB8AC3E}">
        <p14:creationId xmlns:p14="http://schemas.microsoft.com/office/powerpoint/2010/main" val="61502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Landscapes</a:t>
            </a:r>
          </a:p>
        </p:txBody>
      </p:sp>
      <p:grpSp>
        <p:nvGrpSpPr>
          <p:cNvPr id="2" name="Group 1">
            <a:extLst>
              <a:ext uri="{FF2B5EF4-FFF2-40B4-BE49-F238E27FC236}">
                <a16:creationId xmlns:a16="http://schemas.microsoft.com/office/drawing/2014/main" id="{A6B60551-4E61-4C82-88EA-0E50275B320A}"/>
              </a:ext>
            </a:extLst>
          </p:cNvPr>
          <p:cNvGrpSpPr/>
          <p:nvPr/>
        </p:nvGrpSpPr>
        <p:grpSpPr>
          <a:xfrm>
            <a:off x="2677884" y="3451333"/>
            <a:ext cx="30750771" cy="14820684"/>
            <a:chOff x="4114799" y="3666190"/>
            <a:chExt cx="30750771" cy="14820684"/>
          </a:xfrm>
        </p:grpSpPr>
        <p:graphicFrame>
          <p:nvGraphicFramePr>
            <p:cNvPr id="5" name="Diagram 4">
              <a:extLst>
                <a:ext uri="{FF2B5EF4-FFF2-40B4-BE49-F238E27FC236}">
                  <a16:creationId xmlns:a16="http://schemas.microsoft.com/office/drawing/2014/main" id="{4658524B-5C9A-4C83-A875-7CF9D59B45BF}"/>
                </a:ext>
              </a:extLst>
            </p:cNvPr>
            <p:cNvGraphicFramePr/>
            <p:nvPr>
              <p:extLst>
                <p:ext uri="{D42A27DB-BD31-4B8C-83A1-F6EECF244321}">
                  <p14:modId xmlns:p14="http://schemas.microsoft.com/office/powerpoint/2010/main" val="1458750668"/>
                </p:ext>
              </p:extLst>
            </p:nvPr>
          </p:nvGraphicFramePr>
          <p:xfrm>
            <a:off x="4114799" y="3666190"/>
            <a:ext cx="30750771" cy="14820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K-means: A Complete Introduction. K-means is an unsupervised clustering… |  by Alan Jeffares | Towards Data Science">
              <a:extLst>
                <a:ext uri="{FF2B5EF4-FFF2-40B4-BE49-F238E27FC236}">
                  <a16:creationId xmlns:a16="http://schemas.microsoft.com/office/drawing/2014/main" id="{3DC183F1-21A0-4FFE-9C97-F8978D5763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4493"/>
            <a:stretch/>
          </p:blipFill>
          <p:spPr bwMode="auto">
            <a:xfrm>
              <a:off x="5435600" y="9250907"/>
              <a:ext cx="39878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means: A Complete Introduction. K-means is an unsupervised clustering… |  by Alan Jeffares | Towards Data Science">
              <a:extLst>
                <a:ext uri="{FF2B5EF4-FFF2-40B4-BE49-F238E27FC236}">
                  <a16:creationId xmlns:a16="http://schemas.microsoft.com/office/drawing/2014/main" id="{574F8CC3-6AD7-4340-9B5F-C8B059B076C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6522"/>
            <a:stretch/>
          </p:blipFill>
          <p:spPr bwMode="auto">
            <a:xfrm>
              <a:off x="5435600" y="13334348"/>
              <a:ext cx="38100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Self-Supervised Learning • What is Self Supervised Learning">
              <a:extLst>
                <a:ext uri="{FF2B5EF4-FFF2-40B4-BE49-F238E27FC236}">
                  <a16:creationId xmlns:a16="http://schemas.microsoft.com/office/drawing/2014/main" id="{E2BFF9B0-F343-4DC8-8E55-8522E5B6E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0138"/>
            <a:stretch/>
          </p:blipFill>
          <p:spPr bwMode="auto">
            <a:xfrm>
              <a:off x="13385800" y="10061575"/>
              <a:ext cx="43942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Self-Supervised Learning • What is Self Supervised Learning">
              <a:extLst>
                <a:ext uri="{FF2B5EF4-FFF2-40B4-BE49-F238E27FC236}">
                  <a16:creationId xmlns:a16="http://schemas.microsoft.com/office/drawing/2014/main" id="{5077E0EE-9318-4BDB-8003-F690C34C266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862"/>
            <a:stretch/>
          </p:blipFill>
          <p:spPr bwMode="auto">
            <a:xfrm>
              <a:off x="12268200" y="13762973"/>
              <a:ext cx="66294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infected with COVID-19 from owner in Belgium | Live Science">
              <a:extLst>
                <a:ext uri="{FF2B5EF4-FFF2-40B4-BE49-F238E27FC236}">
                  <a16:creationId xmlns:a16="http://schemas.microsoft.com/office/drawing/2014/main" id="{F08BBEFB-27A8-466A-8DC2-6163D896BF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42400" y="926147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02D73303-0D56-4639-8D3B-1CFBA30DF7BF}"/>
                </a:ext>
              </a:extLst>
            </p:cNvPr>
            <p:cNvSpPr/>
            <p:nvPr/>
          </p:nvSpPr>
          <p:spPr bwMode="auto">
            <a:xfrm>
              <a:off x="22733000" y="11076532"/>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8" name="Rectangle 7">
              <a:extLst>
                <a:ext uri="{FF2B5EF4-FFF2-40B4-BE49-F238E27FC236}">
                  <a16:creationId xmlns:a16="http://schemas.microsoft.com/office/drawing/2014/main" id="{78694339-90B2-4E28-80DB-1963C5704806}"/>
                </a:ext>
              </a:extLst>
            </p:cNvPr>
            <p:cNvSpPr/>
            <p:nvPr/>
          </p:nvSpPr>
          <p:spPr bwMode="auto">
            <a:xfrm>
              <a:off x="21132168" y="12902157"/>
              <a:ext cx="4394200" cy="1600200"/>
            </a:xfrm>
            <a:prstGeom prst="rect">
              <a:avLst/>
            </a:prstGeom>
            <a:solidFill>
              <a:schemeClr val="accent1">
                <a:lumMod val="60000"/>
                <a:lumOff val="40000"/>
              </a:schemeClr>
            </a:solidFill>
            <a:ln w="9525">
              <a:noFill/>
              <a:miter lim="800000"/>
              <a:headEnd/>
              <a:tailEnd/>
            </a:ln>
            <a:effectLst/>
          </p:spPr>
          <p:txBody>
            <a:bodyPr wrap="none" rtlCol="0" anchor="ctr"/>
            <a:lstStyle/>
            <a:p>
              <a:pPr algn="ctr"/>
              <a:r>
                <a:rPr lang="en-US" dirty="0">
                  <a:latin typeface="Arial"/>
                </a:rPr>
                <a:t>Is a cat?</a:t>
              </a:r>
            </a:p>
          </p:txBody>
        </p:sp>
        <p:sp>
          <p:nvSpPr>
            <p:cNvPr id="13" name="Arrow: Down 12">
              <a:extLst>
                <a:ext uri="{FF2B5EF4-FFF2-40B4-BE49-F238E27FC236}">
                  <a16:creationId xmlns:a16="http://schemas.microsoft.com/office/drawing/2014/main" id="{E392492D-EDB0-4E86-9E05-8A9BF04BB3A2}"/>
                </a:ext>
              </a:extLst>
            </p:cNvPr>
            <p:cNvSpPr/>
            <p:nvPr/>
          </p:nvSpPr>
          <p:spPr bwMode="auto">
            <a:xfrm>
              <a:off x="22846668" y="14668990"/>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10" name="TextBox 9">
              <a:extLst>
                <a:ext uri="{FF2B5EF4-FFF2-40B4-BE49-F238E27FC236}">
                  <a16:creationId xmlns:a16="http://schemas.microsoft.com/office/drawing/2014/main" id="{F2034B2E-DE65-4411-A857-3F2F497DB336}"/>
                </a:ext>
              </a:extLst>
            </p:cNvPr>
            <p:cNvSpPr txBox="1"/>
            <p:nvPr/>
          </p:nvSpPr>
          <p:spPr>
            <a:xfrm>
              <a:off x="23027451" y="16661248"/>
              <a:ext cx="990600" cy="923330"/>
            </a:xfrm>
            <a:prstGeom prst="rect">
              <a:avLst/>
            </a:prstGeom>
            <a:noFill/>
          </p:spPr>
          <p:txBody>
            <a:bodyPr wrap="square" rtlCol="0">
              <a:spAutoFit/>
            </a:bodyPr>
            <a:lstStyle/>
            <a:p>
              <a:r>
                <a:rPr lang="en-US" dirty="0"/>
                <a:t>1</a:t>
              </a:r>
            </a:p>
          </p:txBody>
        </p:sp>
        <p:pic>
          <p:nvPicPr>
            <p:cNvPr id="1032" name="Picture 8" descr="5 Things You Need to Know about Reinforcement Learning - KDnuggets">
              <a:extLst>
                <a:ext uri="{FF2B5EF4-FFF2-40B4-BE49-F238E27FC236}">
                  <a16:creationId xmlns:a16="http://schemas.microsoft.com/office/drawing/2014/main" id="{E9D61BB7-5C84-4A34-8520-8D21E8A9F7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78104" y="9001125"/>
              <a:ext cx="6667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e Sedol vs Alpha Go: the BIG moments - YouTube">
              <a:extLst>
                <a:ext uri="{FF2B5EF4-FFF2-40B4-BE49-F238E27FC236}">
                  <a16:creationId xmlns:a16="http://schemas.microsoft.com/office/drawing/2014/main" id="{C6555A91-D7C0-4903-B380-9AEBF213F8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78536" y="12324426"/>
              <a:ext cx="5005031" cy="3753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999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Heart finding problem</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altLang="zh-CN" dirty="0"/>
              <a:t>A running example : heart finding from MRI images</a:t>
            </a:r>
            <a:endParaRPr lang="en-US" dirty="0"/>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10577500" y="5033723"/>
            <a:ext cx="5933383" cy="79111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A0172B-9645-42F1-B866-0C047FEA620E}"/>
                  </a:ext>
                </a:extLst>
              </p:cNvPr>
              <p:cNvSpPr txBox="1"/>
              <p:nvPr/>
            </p:nvSpPr>
            <p:spPr>
              <a:xfrm>
                <a:off x="5858568" y="11594171"/>
                <a:ext cx="3804247" cy="3061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𝑁</m:t>
                                          </m:r>
                                        </m:sub>
                                      </m:sSub>
                                    </m:e>
                                  </m:mr>
                                </m:m>
                              </m:e>
                            </m:mr>
                          </m:m>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7BA0172B-9645-42F1-B866-0C047FEA620E}"/>
                  </a:ext>
                </a:extLst>
              </p:cNvPr>
              <p:cNvSpPr txBox="1">
                <a:spLocks noRot="1" noChangeAspect="1" noMove="1" noResize="1" noEditPoints="1" noAdjustHandles="1" noChangeArrowheads="1" noChangeShapeType="1" noTextEdit="1"/>
              </p:cNvSpPr>
              <p:nvPr/>
            </p:nvSpPr>
            <p:spPr>
              <a:xfrm>
                <a:off x="5858568" y="11594171"/>
                <a:ext cx="3804247" cy="3061479"/>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00FCC9B-8F59-4299-9E60-E78DAA5AB3F7}"/>
              </a:ext>
            </a:extLst>
          </p:cNvPr>
          <p:cNvCxnSpPr>
            <a:cxnSpLocks/>
          </p:cNvCxnSpPr>
          <p:nvPr/>
        </p:nvCxnSpPr>
        <p:spPr>
          <a:xfrm flipV="1">
            <a:off x="16980521" y="8989311"/>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3F81C1-F6BF-4EB3-9842-44C69706A883}"/>
                  </a:ext>
                </a:extLst>
              </p:cNvPr>
              <p:cNvSpPr txBox="1"/>
              <p:nvPr/>
            </p:nvSpPr>
            <p:spPr>
              <a:xfrm>
                <a:off x="20890256" y="8423596"/>
                <a:ext cx="793486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imaging</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heart</m:t>
                      </m:r>
                    </m:oMath>
                  </m:oMathPara>
                </a14:m>
                <a:endParaRPr lang="en-US" dirty="0"/>
              </a:p>
            </p:txBody>
          </p:sp>
        </mc:Choice>
        <mc:Fallback xmlns="">
          <p:sp>
            <p:nvSpPr>
              <p:cNvPr id="9" name="TextBox 8">
                <a:extLst>
                  <a:ext uri="{FF2B5EF4-FFF2-40B4-BE49-F238E27FC236}">
                    <a16:creationId xmlns:a16="http://schemas.microsoft.com/office/drawing/2014/main" id="{643F81C1-F6BF-4EB3-9842-44C69706A883}"/>
                  </a:ext>
                </a:extLst>
              </p:cNvPr>
              <p:cNvSpPr txBox="1">
                <a:spLocks noRot="1" noChangeAspect="1" noMove="1" noResize="1" noEditPoints="1" noAdjustHandles="1" noChangeArrowheads="1" noChangeShapeType="1" noTextEdit="1"/>
              </p:cNvSpPr>
              <p:nvPr/>
            </p:nvSpPr>
            <p:spPr>
              <a:xfrm>
                <a:off x="20890256" y="8423596"/>
                <a:ext cx="7934865" cy="83099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A1031C-0E69-4C7D-8644-6BEA8AE6B30F}"/>
              </a:ext>
            </a:extLst>
          </p:cNvPr>
          <p:cNvPicPr>
            <a:picLocks noChangeAspect="1"/>
          </p:cNvPicPr>
          <p:nvPr/>
        </p:nvPicPr>
        <p:blipFill>
          <a:blip r:embed="rId5"/>
          <a:stretch>
            <a:fillRect/>
          </a:stretch>
        </p:blipFill>
        <p:spPr>
          <a:xfrm>
            <a:off x="10577499" y="13303159"/>
            <a:ext cx="5933383" cy="7364682"/>
          </a:xfrm>
          <a:prstGeom prst="rect">
            <a:avLst/>
          </a:prstGeom>
        </p:spPr>
      </p:pic>
      <p:cxnSp>
        <p:nvCxnSpPr>
          <p:cNvPr id="11" name="Straight Arrow Connector 10">
            <a:extLst>
              <a:ext uri="{FF2B5EF4-FFF2-40B4-BE49-F238E27FC236}">
                <a16:creationId xmlns:a16="http://schemas.microsoft.com/office/drawing/2014/main" id="{1C6BFC8B-A418-4A4A-976F-07C4C8CE206F}"/>
              </a:ext>
            </a:extLst>
          </p:cNvPr>
          <p:cNvCxnSpPr>
            <a:cxnSpLocks/>
          </p:cNvCxnSpPr>
          <p:nvPr/>
        </p:nvCxnSpPr>
        <p:spPr>
          <a:xfrm flipV="1">
            <a:off x="16980521" y="16615953"/>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F6D363-1F2B-446A-88B8-F74994918835}"/>
                  </a:ext>
                </a:extLst>
              </p:cNvPr>
              <p:cNvSpPr txBox="1"/>
              <p:nvPr/>
            </p:nvSpPr>
            <p:spPr>
              <a:xfrm>
                <a:off x="20890256" y="16200455"/>
                <a:ext cx="1755289" cy="830997"/>
              </a:xfrm>
              <a:prstGeom prst="rect">
                <a:avLst/>
              </a:prstGeom>
              <a:noFill/>
            </p:spPr>
            <p:txBody>
              <a:bodyPr wrap="none" lIns="0" tIns="0" rIns="0" bIns="0" rtlCol="0">
                <a:spAutoFit/>
              </a:bodyPr>
              <a:lstStyle/>
              <a:p>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oMath>
                </a14:m>
                <a:r>
                  <a:rPr lang="en-US" dirty="0"/>
                  <a:t> </a:t>
                </a:r>
                <a14:m>
                  <m:oMath xmlns:m="http://schemas.openxmlformats.org/officeDocument/2006/math">
                    <m:r>
                      <a:rPr lang="en-US" b="1" i="1" smtClean="0">
                        <a:latin typeface="Cambria Math" panose="02040503050406030204" pitchFamily="18" charset="0"/>
                      </a:rPr>
                      <m:t>𝟎</m:t>
                    </m:r>
                  </m:oMath>
                </a14:m>
                <a:endParaRPr lang="en-US" dirty="0"/>
              </a:p>
            </p:txBody>
          </p:sp>
        </mc:Choice>
        <mc:Fallback xmlns="">
          <p:sp>
            <p:nvSpPr>
              <p:cNvPr id="12" name="TextBox 11">
                <a:extLst>
                  <a:ext uri="{FF2B5EF4-FFF2-40B4-BE49-F238E27FC236}">
                    <a16:creationId xmlns:a16="http://schemas.microsoft.com/office/drawing/2014/main" id="{FBF6D363-1F2B-446A-88B8-F74994918835}"/>
                  </a:ext>
                </a:extLst>
              </p:cNvPr>
              <p:cNvSpPr txBox="1">
                <a:spLocks noRot="1" noChangeAspect="1" noMove="1" noResize="1" noEditPoints="1" noAdjustHandles="1" noChangeArrowheads="1" noChangeShapeType="1" noTextEdit="1"/>
              </p:cNvSpPr>
              <p:nvPr/>
            </p:nvSpPr>
            <p:spPr>
              <a:xfrm>
                <a:off x="20890256" y="16200455"/>
                <a:ext cx="1755289" cy="8309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0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Computer sees the number, not content</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dirty="0"/>
              <a:t>What computer sees in this image:</a:t>
            </a:r>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5636993" y="6192392"/>
            <a:ext cx="8738526" cy="11651367"/>
          </a:xfrm>
          <a:prstGeom prst="rect">
            <a:avLst/>
          </a:prstGeom>
        </p:spPr>
      </p:pic>
      <p:pic>
        <p:nvPicPr>
          <p:cNvPr id="7" name="Picture 6">
            <a:extLst>
              <a:ext uri="{FF2B5EF4-FFF2-40B4-BE49-F238E27FC236}">
                <a16:creationId xmlns:a16="http://schemas.microsoft.com/office/drawing/2014/main" id="{19C24301-8123-4827-AC39-33CA94FE4B76}"/>
              </a:ext>
            </a:extLst>
          </p:cNvPr>
          <p:cNvPicPr>
            <a:picLocks noChangeAspect="1"/>
          </p:cNvPicPr>
          <p:nvPr/>
        </p:nvPicPr>
        <p:blipFill>
          <a:blip r:embed="rId3"/>
          <a:stretch>
            <a:fillRect/>
          </a:stretch>
        </p:blipFill>
        <p:spPr>
          <a:xfrm>
            <a:off x="17409775" y="5374495"/>
            <a:ext cx="14186391" cy="13287159"/>
          </a:xfrm>
          <a:prstGeom prst="rect">
            <a:avLst/>
          </a:prstGeom>
        </p:spPr>
      </p:pic>
      <p:sp>
        <p:nvSpPr>
          <p:cNvPr id="10" name="Rectangle 9">
            <a:extLst>
              <a:ext uri="{FF2B5EF4-FFF2-40B4-BE49-F238E27FC236}">
                <a16:creationId xmlns:a16="http://schemas.microsoft.com/office/drawing/2014/main" id="{7CFB7152-5A7E-483A-AC4C-6C5B33A67874}"/>
              </a:ext>
            </a:extLst>
          </p:cNvPr>
          <p:cNvSpPr/>
          <p:nvPr/>
        </p:nvSpPr>
        <p:spPr bwMode="auto">
          <a:xfrm>
            <a:off x="10392937" y="8876371"/>
            <a:ext cx="1583473" cy="1410629"/>
          </a:xfrm>
          <a:prstGeom prst="rect">
            <a:avLst/>
          </a:prstGeom>
          <a:noFill/>
          <a:ln w="76200">
            <a:solidFill>
              <a:srgbClr val="FF0000"/>
            </a:solidFill>
            <a:miter lim="800000"/>
            <a:headEnd/>
            <a:tailEnd/>
          </a:ln>
          <a:effectLst/>
        </p:spPr>
        <p:txBody>
          <a:bodyPr wrap="none" rtlCol="0" anchor="ctr"/>
          <a:lstStyle/>
          <a:p>
            <a:pPr algn="ctr"/>
            <a:endParaRPr lang="en-US" dirty="0">
              <a:latin typeface="Arial"/>
            </a:endParaRPr>
          </a:p>
        </p:txBody>
      </p:sp>
      <p:cxnSp>
        <p:nvCxnSpPr>
          <p:cNvPr id="12" name="Straight Connector 11">
            <a:extLst>
              <a:ext uri="{FF2B5EF4-FFF2-40B4-BE49-F238E27FC236}">
                <a16:creationId xmlns:a16="http://schemas.microsoft.com/office/drawing/2014/main" id="{FDF1B5E0-7C07-401D-B4FA-10B9A1CF6CE5}"/>
              </a:ext>
            </a:extLst>
          </p:cNvPr>
          <p:cNvCxnSpPr/>
          <p:nvPr/>
        </p:nvCxnSpPr>
        <p:spPr>
          <a:xfrm flipV="1">
            <a:off x="11976410" y="5374495"/>
            <a:ext cx="5433365" cy="3501876"/>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608800-0410-4C19-9E07-8759A613C50D}"/>
              </a:ext>
            </a:extLst>
          </p:cNvPr>
          <p:cNvCxnSpPr/>
          <p:nvPr/>
        </p:nvCxnSpPr>
        <p:spPr>
          <a:xfrm>
            <a:off x="11976410" y="10287000"/>
            <a:ext cx="5433365" cy="8374654"/>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830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14&quot;&gt;&lt;/object&gt;&lt;object type=&quot;2&quot; unique_id=&quot;10015&quot;&gt;&lt;object type=&quot;3&quot; unique_id=&quot;10016&quot;&gt;&lt;property id=&quot;20148&quot; value=&quot;5&quot;/&gt;&lt;property id=&quot;20300&quot; value=&quot;Slide 1&quot;/&gt;&lt;property id=&quot;20307&quot; value=&quot;256&quot;/&gt;&lt;/object&gt;&lt;object type=&quot;3&quot; unique_id=&quot;10017&quot;&gt;&lt;property id=&quot;20148&quot; value=&quot;5&quot;/&gt;&lt;property id=&quot;20300&quot; value=&quot;Slide 2&quot;/&gt;&lt;property id=&quot;20307&quot; value=&quot;257&quot;/&gt;&lt;/object&gt;&lt;/object&gt;&lt;/object&gt;&lt;/database&gt;"/>
  <p:tag name="SECTOMILLISECCONVERTED" val="1"/>
  <p:tag name="ISPRING_RESOURCE_PATHS_HASH_PRESENTER" val="6c510bf5511d6c62b83274350c9744271a6a74"/>
  <p:tag name="ISPRING_RESOURCE_PATHS_HASH" val="94b0f9a2ce84e864a328139283993d548c239c2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0000"/>
        </a:solidFill>
        <a:ln w="9525">
          <a:noFill/>
          <a:miter lim="800000"/>
          <a:headEnd/>
          <a:tailEnd/>
        </a:ln>
        <a:effectLst/>
      </a:spPr>
      <a:bodyPr wrap="none" anchor="ctr"/>
      <a:lstStyle>
        <a:defPPr>
          <a:defRPr dirty="0">
            <a:latin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8109</TotalTime>
  <Words>2053</Words>
  <Application>Microsoft Office PowerPoint</Application>
  <PresentationFormat>Custom</PresentationFormat>
  <Paragraphs>555</Paragraphs>
  <Slides>38</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Lucida Grande</vt:lpstr>
      <vt:lpstr>NexusSans</vt:lpstr>
      <vt:lpstr>SFMono-Regular</vt:lpstr>
      <vt:lpstr>Ubuntu</vt:lpstr>
      <vt:lpstr>Arial</vt:lpstr>
      <vt:lpstr>Calibri</vt:lpstr>
      <vt:lpstr>Cambria Math</vt:lpstr>
      <vt:lpstr>Open Sans</vt:lpstr>
      <vt:lpstr>Wingdings</vt:lpstr>
      <vt:lpstr>Office Theme</vt:lpstr>
      <vt:lpstr>PowerPoint Presentation</vt:lpstr>
      <vt:lpstr>Lecture 1</vt:lpstr>
      <vt:lpstr>Linear regression</vt:lpstr>
      <vt:lpstr>Deep Learning model is data-driven</vt:lpstr>
      <vt:lpstr>Feature engineering</vt:lpstr>
      <vt:lpstr>Data driven detection</vt:lpstr>
      <vt:lpstr>Deep Learning Landscapes</vt:lpstr>
      <vt:lpstr>Heart finding problem</vt:lpstr>
      <vt:lpstr>Computer sees the number, not content</vt:lpstr>
      <vt:lpstr>Model as a mapping function</vt:lpstr>
      <vt:lpstr>Linear mapping, weights and bias</vt:lpstr>
      <vt:lpstr>Process a Batch</vt:lpstr>
      <vt:lpstr>Broadcasting</vt:lpstr>
      <vt:lpstr>Enforce probability</vt:lpstr>
      <vt:lpstr>This is a “neuron” in neural network</vt:lpstr>
      <vt:lpstr>This concept was invented in 1958</vt:lpstr>
      <vt:lpstr>Binary classification</vt:lpstr>
      <vt:lpstr>Multi-class classification</vt:lpstr>
      <vt:lpstr>Multi-class classification</vt:lpstr>
      <vt:lpstr>Multi-class classification</vt:lpstr>
      <vt:lpstr>Multi-class classification</vt:lpstr>
      <vt:lpstr>Multi-class classification</vt:lpstr>
      <vt:lpstr>Softmax</vt:lpstr>
      <vt:lpstr>Logits</vt:lpstr>
      <vt:lpstr>Logits</vt:lpstr>
      <vt:lpstr>Binary vs. multi-class classification</vt:lpstr>
      <vt:lpstr>Activation functions</vt:lpstr>
      <vt:lpstr>Multi-layer Perceptron (MLP)</vt:lpstr>
      <vt:lpstr>Multi-layer Perceptron (MLP)</vt:lpstr>
      <vt:lpstr>Multi-layer Perceptron (MLP)</vt:lpstr>
      <vt:lpstr>Multi-layer Perceptron (MLP)</vt:lpstr>
      <vt:lpstr>Multi-layer Perceptron (MLP)</vt:lpstr>
      <vt:lpstr>Forward Pass</vt:lpstr>
      <vt:lpstr>Number of parameters?</vt:lpstr>
      <vt:lpstr>Nonlinear activation is necessary</vt:lpstr>
      <vt:lpstr>Universal Approximation</vt:lpstr>
      <vt:lpstr>Universal Approximation</vt:lpstr>
      <vt:lpstr>PowerPoint Presentation</vt:lpstr>
    </vt:vector>
  </TitlesOfParts>
  <Company>NHLBI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NHLBI Strategic Plan Template</dc:title>
  <dc:subject>NHLBI Strategic Plan Template</dc:subject>
  <dc:creator>dutchens</dc:creator>
  <cp:keywords>nhlbi, heart, lung, blood, institute, strategic, plan, template</cp:keywords>
  <cp:lastModifiedBy>Xue, Hui (NIH/NHLBI) [E]</cp:lastModifiedBy>
  <cp:revision>2277</cp:revision>
  <dcterms:created xsi:type="dcterms:W3CDTF">2010-08-11T18:35:55Z</dcterms:created>
  <dcterms:modified xsi:type="dcterms:W3CDTF">2021-09-21T13:23:19Z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